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307" r:id="rId2"/>
    <p:sldId id="266" r:id="rId3"/>
    <p:sldId id="336" r:id="rId4"/>
    <p:sldId id="278" r:id="rId5"/>
    <p:sldId id="268" r:id="rId6"/>
    <p:sldId id="276" r:id="rId7"/>
    <p:sldId id="272" r:id="rId8"/>
    <p:sldId id="270" r:id="rId9"/>
    <p:sldId id="273" r:id="rId10"/>
    <p:sldId id="298" r:id="rId11"/>
    <p:sldId id="271" r:id="rId12"/>
    <p:sldId id="282" r:id="rId13"/>
    <p:sldId id="296" r:id="rId14"/>
    <p:sldId id="297" r:id="rId15"/>
    <p:sldId id="333" r:id="rId16"/>
    <p:sldId id="263" r:id="rId17"/>
    <p:sldId id="300" r:id="rId18"/>
    <p:sldId id="301" r:id="rId19"/>
    <p:sldId id="303" r:id="rId20"/>
    <p:sldId id="264" r:id="rId21"/>
    <p:sldId id="304" r:id="rId22"/>
    <p:sldId id="305" r:id="rId23"/>
    <p:sldId id="306" r:id="rId24"/>
    <p:sldId id="308" r:id="rId25"/>
    <p:sldId id="309" r:id="rId26"/>
    <p:sldId id="280" r:id="rId27"/>
    <p:sldId id="283" r:id="rId28"/>
    <p:sldId id="310" r:id="rId29"/>
    <p:sldId id="313" r:id="rId30"/>
    <p:sldId id="315" r:id="rId31"/>
    <p:sldId id="319" r:id="rId32"/>
    <p:sldId id="320" r:id="rId33"/>
    <p:sldId id="321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5" r:id="rId44"/>
    <p:sldId id="337" r:id="rId45"/>
    <p:sldId id="338" r:id="rId46"/>
    <p:sldId id="339" r:id="rId47"/>
    <p:sldId id="340" r:id="rId48"/>
    <p:sldId id="341" r:id="rId49"/>
    <p:sldId id="342" r:id="rId50"/>
    <p:sldId id="343" r:id="rId51"/>
    <p:sldId id="344" r:id="rId52"/>
    <p:sldId id="345" r:id="rId53"/>
    <p:sldId id="347" r:id="rId54"/>
    <p:sldId id="348" r:id="rId55"/>
    <p:sldId id="349" r:id="rId56"/>
    <p:sldId id="350" r:id="rId57"/>
    <p:sldId id="351" r:id="rId58"/>
    <p:sldId id="293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39678C-2400-4D5E-8C06-58F2587DFF10}" type="datetimeFigureOut">
              <a:rPr lang="en-US" smtClean="0"/>
              <a:t>1/31/2016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85A8A-E6C1-493D-9AC3-59D3526B6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8D3F9-1E23-4693-9CC3-6F7AD5345059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71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93FAE-A8A3-4B66-BF78-E97C0CDC85DF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9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39266-F31C-41A6-98B1-8C24DE08B1E5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20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883F6-7AE4-41BF-9FD2-DE49C599D00F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48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E807-B976-4917-91A9-1F309C0DCD5E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96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D0B3-23C5-4B93-8C8C-C57273B5514C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1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32587-E606-4506-A579-8E8012E4099E}" type="datetime1">
              <a:rPr lang="en-US" smtClean="0"/>
              <a:t>1/31/2016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91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FE98A-8C58-493E-A4FD-3ABD9F7C2BD4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3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7B69-87E0-4613-9832-C393A88A3DDD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5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3F7A6-B094-4A77-9355-1C9D1E733542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666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75F9-B87A-488D-B488-26A8305FBC3B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4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6F31F-47D6-4112-AE4F-BBA758ED167A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118A1-CB09-41E1-A674-55AC81D74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28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microsoft.com/office/2007/relationships/hdphoto" Target="../media/hdphoto10.wdp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14"/>
          <a:stretch/>
        </p:blipFill>
        <p:spPr bwMode="auto">
          <a:xfrm>
            <a:off x="381000" y="2667000"/>
            <a:ext cx="8229600" cy="3417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1730514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Nutritional Anemia</a:t>
            </a:r>
            <a:endParaRPr lang="en-US" sz="40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4D907-5456-43E7-909C-07FCAB0C6A9D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0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09600"/>
            <a:ext cx="8229600" cy="490696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Examination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smtClean="0"/>
              <a:t>Causes </a:t>
            </a:r>
            <a:r>
              <a:rPr lang="en-US" sz="2000" dirty="0"/>
              <a:t>of </a:t>
            </a:r>
            <a:r>
              <a:rPr lang="en-US" sz="2000" dirty="0" smtClean="0"/>
              <a:t>anemia </a:t>
            </a:r>
            <a:r>
              <a:rPr lang="en-US" sz="2000" dirty="0"/>
              <a:t>are very age-dependent and </a:t>
            </a:r>
            <a:r>
              <a:rPr lang="en-US" sz="2000" dirty="0" smtClean="0"/>
              <a:t>inherited </a:t>
            </a:r>
            <a:r>
              <a:rPr lang="en-US" sz="2000" dirty="0" err="1" smtClean="0"/>
              <a:t>anemias</a:t>
            </a:r>
            <a:r>
              <a:rPr lang="en-US" sz="2000" dirty="0" smtClean="0"/>
              <a:t> </a:t>
            </a:r>
            <a:r>
              <a:rPr lang="en-US" sz="2000" dirty="0"/>
              <a:t>show a </a:t>
            </a:r>
            <a:r>
              <a:rPr lang="en-US" sz="2000" b="1" dirty="0">
                <a:solidFill>
                  <a:srgbClr val="002060"/>
                </a:solidFill>
              </a:rPr>
              <a:t>racial preponderance</a:t>
            </a:r>
            <a:r>
              <a:rPr lang="en-US" sz="2000" dirty="0"/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Afro-Caribbean ancestry: </a:t>
            </a:r>
            <a:r>
              <a:rPr lang="en-US" sz="2000" b="1" dirty="0">
                <a:solidFill>
                  <a:srgbClr val="002060"/>
                </a:solidFill>
              </a:rPr>
              <a:t>sickle cell disease.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Mediterranean and Asian ancestry: </a:t>
            </a:r>
            <a:r>
              <a:rPr lang="en-US" sz="2000" b="1" dirty="0" err="1">
                <a:solidFill>
                  <a:srgbClr val="002060"/>
                </a:solidFill>
              </a:rPr>
              <a:t>T</a:t>
            </a:r>
            <a:r>
              <a:rPr lang="en-US" sz="2000" b="1" dirty="0" err="1" smtClean="0">
                <a:solidFill>
                  <a:srgbClr val="002060"/>
                </a:solidFill>
              </a:rPr>
              <a:t>halassaemia</a:t>
            </a:r>
            <a:r>
              <a:rPr lang="en-US" sz="2000" b="1" dirty="0" smtClean="0">
                <a:solidFill>
                  <a:srgbClr val="002060"/>
                </a:solidFill>
              </a:rPr>
              <a:t>.</a:t>
            </a:r>
            <a:endParaRPr lang="en-US" sz="2000" b="1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Associated signs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Jaundice</a:t>
            </a:r>
            <a:r>
              <a:rPr lang="en-US" sz="2000" dirty="0"/>
              <a:t>: suggests acute </a:t>
            </a:r>
            <a:r>
              <a:rPr lang="en-US" sz="2000" dirty="0" err="1"/>
              <a:t>haemolysis</a:t>
            </a:r>
            <a:r>
              <a:rPr lang="en-US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 err="1">
                <a:solidFill>
                  <a:srgbClr val="002060"/>
                </a:solidFill>
              </a:rPr>
              <a:t>Petechiae</a:t>
            </a:r>
            <a:r>
              <a:rPr lang="en-US" sz="2000" b="1" dirty="0">
                <a:solidFill>
                  <a:srgbClr val="002060"/>
                </a:solidFill>
              </a:rPr>
              <a:t> or bruising</a:t>
            </a:r>
            <a:r>
              <a:rPr lang="en-US" sz="2000" dirty="0"/>
              <a:t>: suggest marrow failure.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Splenomegaly: </a:t>
            </a:r>
            <a:r>
              <a:rPr lang="en-US" sz="2000" dirty="0"/>
              <a:t>suggests </a:t>
            </a:r>
            <a:r>
              <a:rPr lang="en-US" sz="2000" dirty="0" err="1"/>
              <a:t>haemolysis</a:t>
            </a:r>
            <a:r>
              <a:rPr lang="en-US" sz="2000" dirty="0"/>
              <a:t>, </a:t>
            </a:r>
            <a:r>
              <a:rPr lang="en-US" sz="2000" dirty="0" err="1" smtClean="0"/>
              <a:t>haemoglobinopathy</a:t>
            </a:r>
            <a:r>
              <a:rPr lang="en-US" sz="2000" dirty="0"/>
              <a:t> </a:t>
            </a:r>
            <a:r>
              <a:rPr lang="en-US" sz="2000" dirty="0" smtClean="0"/>
              <a:t>or </a:t>
            </a:r>
            <a:r>
              <a:rPr lang="en-US" sz="2000" dirty="0"/>
              <a:t>marrow failure.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698D-3486-4591-86A8-69CFC86826C5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0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86" b="3612"/>
          <a:stretch/>
        </p:blipFill>
        <p:spPr bwMode="auto">
          <a:xfrm>
            <a:off x="304800" y="609600"/>
            <a:ext cx="8534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5CCD-5925-47FB-A63F-36281FB2BCF2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Clinical approach to a child with anemia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13153-382A-4FCD-947A-D463292D4C35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8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382000" cy="49530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/>
              <a:t>Investigation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The most important initial investigation is a </a:t>
            </a:r>
            <a:r>
              <a:rPr lang="en-US" sz="2000" b="1" dirty="0">
                <a:solidFill>
                  <a:srgbClr val="002060"/>
                </a:solidFill>
              </a:rPr>
              <a:t>full </a:t>
            </a:r>
            <a:r>
              <a:rPr lang="en-US" sz="2000" b="1" dirty="0" smtClean="0">
                <a:solidFill>
                  <a:srgbClr val="002060"/>
                </a:solidFill>
              </a:rPr>
              <a:t>blood count </a:t>
            </a:r>
            <a:r>
              <a:rPr lang="en-US" sz="2000" b="1" dirty="0">
                <a:solidFill>
                  <a:srgbClr val="002060"/>
                </a:solidFill>
              </a:rPr>
              <a:t>(FBC) </a:t>
            </a:r>
            <a:r>
              <a:rPr lang="en-US" sz="2000" dirty="0"/>
              <a:t>to confirm reduced </a:t>
            </a:r>
            <a:r>
              <a:rPr lang="en-US" sz="2000" dirty="0" err="1"/>
              <a:t>haemoglobin</a:t>
            </a:r>
            <a:r>
              <a:rPr lang="en-US" sz="2000" dirty="0"/>
              <a:t> </a:t>
            </a:r>
            <a:r>
              <a:rPr lang="en-US" sz="2000" dirty="0" smtClean="0"/>
              <a:t>concentration and </a:t>
            </a:r>
            <a:r>
              <a:rPr lang="en-US" sz="2000" dirty="0"/>
              <a:t>document red cell </a:t>
            </a:r>
            <a:r>
              <a:rPr lang="en-US" sz="2000" dirty="0" smtClean="0"/>
              <a:t>indices.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smtClean="0"/>
              <a:t>Additional</a:t>
            </a:r>
            <a:r>
              <a:rPr lang="en-US" sz="2000" dirty="0"/>
              <a:t> </a:t>
            </a:r>
            <a:r>
              <a:rPr lang="en-US" sz="2000" dirty="0" smtClean="0"/>
              <a:t>valuable </a:t>
            </a:r>
            <a:r>
              <a:rPr lang="en-US" sz="2000" dirty="0"/>
              <a:t>information from the FBC includes: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Reticulocytes</a:t>
            </a:r>
            <a:r>
              <a:rPr lang="en-US" sz="2000" dirty="0"/>
              <a:t>: an increase suggests </a:t>
            </a:r>
            <a:r>
              <a:rPr lang="en-US" sz="2000" dirty="0" err="1"/>
              <a:t>haemolytic</a:t>
            </a:r>
            <a:r>
              <a:rPr lang="en-US" sz="2000" dirty="0"/>
              <a:t> </a:t>
            </a:r>
            <a:r>
              <a:rPr lang="en-US" sz="2000" dirty="0" err="1" smtClean="0"/>
              <a:t>anaemia</a:t>
            </a:r>
            <a:r>
              <a:rPr lang="en-US" sz="2000" dirty="0" smtClean="0"/>
              <a:t>; a decrease suggests 	marrow </a:t>
            </a:r>
            <a:r>
              <a:rPr lang="en-US" sz="2000" dirty="0"/>
              <a:t>aplasia.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b="1" dirty="0">
                <a:solidFill>
                  <a:srgbClr val="002060"/>
                </a:solidFill>
              </a:rPr>
              <a:t>Pancytopenia</a:t>
            </a:r>
            <a:r>
              <a:rPr lang="en-US" sz="2000" dirty="0"/>
              <a:t>: a reduction in all cell types </a:t>
            </a:r>
            <a:r>
              <a:rPr lang="en-US" sz="2000" dirty="0" smtClean="0"/>
              <a:t>suggests marrow </a:t>
            </a:r>
            <a:r>
              <a:rPr lang="en-US" sz="2000" dirty="0"/>
              <a:t>failure or </a:t>
            </a:r>
            <a:r>
              <a:rPr lang="en-US" sz="2000" dirty="0" smtClean="0"/>
              <a:t> 	</a:t>
            </a:r>
            <a:r>
              <a:rPr lang="en-US" sz="2000" dirty="0" err="1" smtClean="0"/>
              <a:t>hypersplenism</a:t>
            </a:r>
            <a:r>
              <a:rPr lang="en-US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A peripheral blood film can also reveal </a:t>
            </a:r>
            <a:r>
              <a:rPr lang="en-US" sz="2000" b="1" dirty="0" smtClean="0">
                <a:solidFill>
                  <a:srgbClr val="002060"/>
                </a:solidFill>
              </a:rPr>
              <a:t>abnormal cells </a:t>
            </a:r>
            <a:r>
              <a:rPr lang="en-US" sz="2000" b="1" dirty="0">
                <a:solidFill>
                  <a:srgbClr val="002060"/>
                </a:solidFill>
              </a:rPr>
              <a:t>(blasts) </a:t>
            </a:r>
            <a:r>
              <a:rPr lang="en-US" sz="2000" dirty="0"/>
              <a:t>commonly seen </a:t>
            </a:r>
            <a:r>
              <a:rPr lang="en-US" sz="2000" dirty="0" smtClean="0"/>
              <a:t>in </a:t>
            </a:r>
            <a:r>
              <a:rPr lang="en-US" sz="2000" dirty="0" err="1"/>
              <a:t>leukaemias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30E2C-B985-4C21-9C24-9E580C2B6E1A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21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Depending on the initial results, further </a:t>
            </a:r>
            <a:r>
              <a:rPr lang="en-US" sz="2000" dirty="0" smtClean="0"/>
              <a:t>investigations might </a:t>
            </a:r>
            <a:r>
              <a:rPr lang="en-US" sz="2000" dirty="0"/>
              <a:t>include</a:t>
            </a:r>
            <a:r>
              <a:rPr lang="en-US" sz="2000" dirty="0" smtClean="0"/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smtClean="0"/>
              <a:t>• </a:t>
            </a:r>
            <a:r>
              <a:rPr lang="en-US" sz="2000" b="1" dirty="0" smtClean="0">
                <a:solidFill>
                  <a:srgbClr val="002060"/>
                </a:solidFill>
              </a:rPr>
              <a:t>Iron </a:t>
            </a:r>
            <a:r>
              <a:rPr lang="en-US" sz="2000" b="1" dirty="0">
                <a:solidFill>
                  <a:srgbClr val="002060"/>
                </a:solidFill>
              </a:rPr>
              <a:t>studies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/>
              <a:t>serum iron, ferritin and total </a:t>
            </a:r>
            <a:r>
              <a:rPr lang="en-US" sz="2000" dirty="0" err="1" smtClean="0"/>
              <a:t>ironbinding</a:t>
            </a:r>
            <a:r>
              <a:rPr lang="en-US" sz="2000" dirty="0"/>
              <a:t> </a:t>
            </a:r>
            <a:r>
              <a:rPr lang="en-US" sz="2000" dirty="0" smtClean="0"/>
              <a:t>capacity</a:t>
            </a:r>
            <a:r>
              <a:rPr lang="en-US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b="1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Direct </a:t>
            </a:r>
            <a:r>
              <a:rPr lang="en-US" sz="2000" b="1" dirty="0" err="1">
                <a:solidFill>
                  <a:srgbClr val="002060"/>
                </a:solidFill>
              </a:rPr>
              <a:t>antiglobulin</a:t>
            </a:r>
            <a:r>
              <a:rPr lang="en-US" sz="2000" b="1" dirty="0">
                <a:solidFill>
                  <a:srgbClr val="002060"/>
                </a:solidFill>
              </a:rPr>
              <a:t> test </a:t>
            </a:r>
            <a:r>
              <a:rPr lang="en-US" sz="2000" dirty="0"/>
              <a:t>(DAT or </a:t>
            </a:r>
            <a:r>
              <a:rPr lang="en-US" sz="2000" dirty="0" err="1"/>
              <a:t>Coombs’</a:t>
            </a:r>
            <a:r>
              <a:rPr lang="en-US" sz="2000" dirty="0"/>
              <a:t> test): </a:t>
            </a:r>
            <a:r>
              <a:rPr lang="en-US" sz="2000" dirty="0" smtClean="0"/>
              <a:t>this is </a:t>
            </a:r>
            <a:r>
              <a:rPr lang="en-US" sz="2000" dirty="0"/>
              <a:t>positive in </a:t>
            </a:r>
            <a:r>
              <a:rPr lang="en-US" sz="2000" dirty="0" smtClean="0"/>
              <a:t>immune-	mediated </a:t>
            </a:r>
            <a:r>
              <a:rPr lang="en-US" sz="2000" dirty="0" err="1"/>
              <a:t>haemolysis</a:t>
            </a:r>
            <a:r>
              <a:rPr lang="en-US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Red cell folate, vitamin B12.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 err="1">
                <a:solidFill>
                  <a:srgbClr val="002060"/>
                </a:solidFill>
              </a:rPr>
              <a:t>Haemoglobin</a:t>
            </a:r>
            <a:r>
              <a:rPr lang="en-US" sz="2000" b="1" dirty="0">
                <a:solidFill>
                  <a:srgbClr val="002060"/>
                </a:solidFill>
              </a:rPr>
              <a:t> electrophoresis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Red cell enzymes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/>
              <a:t>glucose-6-phosphate </a:t>
            </a:r>
            <a:r>
              <a:rPr lang="en-US" sz="2000" dirty="0" smtClean="0"/>
              <a:t>dehydrogenase (G6PD</a:t>
            </a:r>
            <a:r>
              <a:rPr lang="en-US" sz="2000" dirty="0"/>
              <a:t>), pyruvate kinase.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Bone marrow aspiration</a:t>
            </a:r>
            <a:r>
              <a:rPr lang="en-US" sz="2000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C131-9089-4FD0-8353-20C17EB071A4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16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Iron Deficiency Anemia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907E-C16B-4BD7-BE91-470C21454749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Iron Deficiency Anemia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283" y="4730750"/>
            <a:ext cx="3700463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95800"/>
            <a:ext cx="3993226" cy="210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sz="2000" b="1" dirty="0" smtClean="0"/>
              <a:t>Iron in the diet </a:t>
            </a:r>
          </a:p>
          <a:p>
            <a:pPr>
              <a:lnSpc>
                <a:spcPct val="150000"/>
              </a:lnSpc>
            </a:pPr>
            <a:r>
              <a:rPr lang="en-US" altLang="en-US" sz="2000" dirty="0" smtClean="0"/>
              <a:t> ‘</a:t>
            </a:r>
            <a:r>
              <a:rPr lang="en-US" altLang="en-US" sz="2000" b="1" dirty="0" smtClean="0"/>
              <a:t>Haem‘ form </a:t>
            </a:r>
            <a:r>
              <a:rPr lang="en-US" altLang="en-US" sz="2000" dirty="0" smtClean="0"/>
              <a:t>in </a:t>
            </a:r>
            <a:r>
              <a:rPr lang="en-US" altLang="en-US" sz="2000" b="1" dirty="0" smtClean="0"/>
              <a:t>animal </a:t>
            </a:r>
            <a:r>
              <a:rPr lang="en-US" altLang="en-US" sz="2000" dirty="0" smtClean="0"/>
              <a:t>tissue such as red meat, meat products, shellfish and oily fish.</a:t>
            </a:r>
          </a:p>
          <a:p>
            <a:pPr>
              <a:lnSpc>
                <a:spcPct val="150000"/>
              </a:lnSpc>
            </a:pPr>
            <a:r>
              <a:rPr lang="en-US" altLang="en-US" sz="2000" dirty="0" smtClean="0"/>
              <a:t> ‘</a:t>
            </a:r>
            <a:r>
              <a:rPr lang="en-US" altLang="en-US" sz="2000" b="1" dirty="0" smtClean="0"/>
              <a:t>Non-haem</a:t>
            </a:r>
            <a:r>
              <a:rPr lang="en-US" altLang="en-US" sz="2000" dirty="0" smtClean="0"/>
              <a:t>' iron is found in plant sources such as </a:t>
            </a:r>
            <a:r>
              <a:rPr lang="en-US" altLang="en-US" sz="2000" b="1" dirty="0" smtClean="0"/>
              <a:t>leafy green vegetables</a:t>
            </a:r>
            <a:r>
              <a:rPr lang="en-US" altLang="en-US" sz="2000" dirty="0" smtClean="0"/>
              <a:t>, grains, pulses, beans and </a:t>
            </a:r>
            <a:r>
              <a:rPr lang="en-US" altLang="en-US" sz="2000" dirty="0" err="1" smtClean="0"/>
              <a:t>dairyproducts</a:t>
            </a:r>
            <a:r>
              <a:rPr lang="en-US" altLang="en-US" sz="2000" dirty="0" smtClean="0"/>
              <a:t>. </a:t>
            </a:r>
            <a:endParaRPr lang="ru-RU" altLang="en-US" sz="2000" dirty="0" smtClean="0"/>
          </a:p>
          <a:p>
            <a:endParaRPr lang="en-US" altLang="en-US" sz="2000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3F3BF-51E1-42AF-B9A1-409DD784C1DC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54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6962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2800" b="1" dirty="0" smtClean="0">
                <a:latin typeface="+mn-lt"/>
              </a:rPr>
              <a:t>Recommended Dietary Allowance for iron</a:t>
            </a:r>
          </a:p>
        </p:txBody>
      </p:sp>
      <p:graphicFrame>
        <p:nvGraphicFramePr>
          <p:cNvPr id="12320" name="Group 3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6413813"/>
              </p:ext>
            </p:extLst>
          </p:nvPr>
        </p:nvGraphicFramePr>
        <p:xfrm>
          <a:off x="1295400" y="1600200"/>
          <a:ext cx="6019800" cy="27736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09900"/>
                <a:gridCol w="30099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Age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Iron mg/d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0-6 months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0.27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7-12 months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1-3 yrs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4-8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yrs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9-13 yrs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14-18 yrs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 for boys,15 for girls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11292" name="Picture 34" descr="ANd9GcRPkJMD53NA3zHqpkd5g1QfMAJTy20SKU7ZT9LVqfUCwgtLVP1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00" b="24786"/>
          <a:stretch>
            <a:fillRect/>
          </a:stretch>
        </p:blipFill>
        <p:spPr bwMode="auto">
          <a:xfrm>
            <a:off x="0" y="51816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7F75-C492-495B-96A7-D54DD53A6010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b="1" dirty="0" smtClean="0">
                <a:latin typeface="+mn-lt"/>
              </a:rPr>
              <a:t>Functions of iron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6934200" cy="4462760"/>
          </a:xfrm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Formulation of hemoglobin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Formulation of cytochrome myoglobin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Binding O</a:t>
            </a:r>
            <a:r>
              <a:rPr lang="en-US" altLang="en-US" sz="2000" baseline="-25000" dirty="0" smtClean="0"/>
              <a:t>2</a:t>
            </a:r>
            <a:r>
              <a:rPr lang="en-US" altLang="en-US" sz="2000" dirty="0" smtClean="0"/>
              <a:t> to RBC and transport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Regulation of Body temperature	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Muscle activity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Catacholamine</a:t>
            </a:r>
            <a:r>
              <a:rPr lang="en-US" altLang="en-US" sz="2000" dirty="0" smtClean="0"/>
              <a:t> metabolism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Immune system –   ↓ T cell ↓antibodies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Brain Development &amp; function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 dirty="0" smtClean="0"/>
              <a:t> Depressed thyroid function</a:t>
            </a:r>
          </a:p>
          <a:p>
            <a:pPr eaLnBrk="1" hangingPunct="1"/>
            <a:endParaRPr lang="en-US" altLang="en-US" sz="20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3E42D-48D9-4666-B766-5DF813B80E8A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85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7467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+mn-lt"/>
              </a:rPr>
              <a:t>Risk factors of IDA</a:t>
            </a:r>
            <a:br>
              <a:rPr lang="en-US" sz="2800" b="1" dirty="0" smtClean="0">
                <a:latin typeface="+mn-lt"/>
              </a:rPr>
            </a:br>
            <a:endParaRPr lang="en-US" sz="2800" b="1" dirty="0" smtClean="0">
              <a:latin typeface="+mn-lt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162800" cy="4525963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Low socioeconomic status</a:t>
            </a:r>
          </a:p>
          <a:p>
            <a:pPr eaLnBrk="1" hangingPunct="1"/>
            <a:r>
              <a:rPr lang="en-US" altLang="en-US" sz="2000" dirty="0" smtClean="0"/>
              <a:t>Prematurity and low birth weight</a:t>
            </a:r>
          </a:p>
          <a:p>
            <a:pPr eaLnBrk="1" hangingPunct="1"/>
            <a:r>
              <a:rPr lang="en-US" altLang="en-US" sz="2000" dirty="0" smtClean="0"/>
              <a:t>Excessive milk intake</a:t>
            </a:r>
          </a:p>
          <a:p>
            <a:pPr eaLnBrk="1" hangingPunct="1"/>
            <a:r>
              <a:rPr lang="en-US" altLang="en-US" sz="2000" dirty="0" smtClean="0"/>
              <a:t>Early introduction of cow’s milk</a:t>
            </a:r>
          </a:p>
          <a:p>
            <a:pPr eaLnBrk="1" hangingPunct="1"/>
            <a:r>
              <a:rPr lang="en-US" altLang="en-US" sz="2000" dirty="0" smtClean="0"/>
              <a:t>Prolonged bottle feeding</a:t>
            </a:r>
          </a:p>
          <a:p>
            <a:pPr eaLnBrk="1" hangingPunct="1"/>
            <a:r>
              <a:rPr lang="en-US" altLang="en-US" sz="2000" dirty="0" smtClean="0"/>
              <a:t>Prolonged exclusive breast feeding</a:t>
            </a:r>
          </a:p>
          <a:p>
            <a:pPr eaLnBrk="1" hangingPunct="1"/>
            <a:r>
              <a:rPr lang="en-US" altLang="en-US" sz="2000" dirty="0" smtClean="0"/>
              <a:t>Overweight and obesity</a:t>
            </a:r>
          </a:p>
          <a:p>
            <a:pPr eaLnBrk="1" hangingPunct="1"/>
            <a:endParaRPr lang="en-US" altLang="en-US" sz="2000" dirty="0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267200"/>
            <a:ext cx="16954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407" y="4348532"/>
            <a:ext cx="3370593" cy="251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1" y="4348532"/>
            <a:ext cx="3668689" cy="250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914400"/>
            <a:ext cx="283255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DA8A9-CB6C-426A-B3FC-3DEDA2DEAFC5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5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Anemia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Anemia is defined as </a:t>
            </a:r>
            <a:r>
              <a:rPr lang="en-US" sz="2000" b="1" dirty="0"/>
              <a:t>reduction in the oxygen carrying </a:t>
            </a:r>
            <a:r>
              <a:rPr lang="en-US" sz="2000" b="1" dirty="0" smtClean="0"/>
              <a:t>capacity </a:t>
            </a:r>
            <a:r>
              <a:rPr lang="en-US" sz="2000" dirty="0" smtClean="0"/>
              <a:t>leading </a:t>
            </a:r>
            <a:r>
              <a:rPr lang="en-US" sz="2000" dirty="0"/>
              <a:t>to </a:t>
            </a:r>
            <a:r>
              <a:rPr lang="en-US" sz="2000" b="1" dirty="0"/>
              <a:t>tissue hypoxia </a:t>
            </a:r>
            <a:r>
              <a:rPr lang="en-US" sz="2000" dirty="0"/>
              <a:t>and results in </a:t>
            </a:r>
            <a:r>
              <a:rPr lang="en-US" sz="2000" b="1" dirty="0"/>
              <a:t>reduction in red </a:t>
            </a:r>
            <a:r>
              <a:rPr lang="en-US" sz="2000" b="1" dirty="0" smtClean="0"/>
              <a:t>cell volume </a:t>
            </a:r>
            <a:r>
              <a:rPr lang="en-US" sz="2000" b="1" dirty="0"/>
              <a:t>or hemoglobin concentration</a:t>
            </a:r>
            <a:r>
              <a:rPr lang="en-US" sz="2000" dirty="0"/>
              <a:t> and </a:t>
            </a:r>
            <a:r>
              <a:rPr lang="en-US" sz="2000" b="1" dirty="0"/>
              <a:t>hematocrit </a:t>
            </a:r>
            <a:r>
              <a:rPr lang="en-US" sz="2000" b="1" dirty="0" smtClean="0"/>
              <a:t>below normal </a:t>
            </a:r>
            <a:r>
              <a:rPr lang="en-US" sz="2000" b="1" dirty="0"/>
              <a:t>or two standard deviations below the mean </a:t>
            </a:r>
            <a:r>
              <a:rPr lang="en-US" sz="2000" dirty="0"/>
              <a:t>for </a:t>
            </a:r>
            <a:r>
              <a:rPr lang="en-US" sz="2000" dirty="0" smtClean="0"/>
              <a:t>the normal </a:t>
            </a:r>
            <a:r>
              <a:rPr lang="en-US" sz="2000" dirty="0"/>
              <a:t>for age and sex.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7" y="4191000"/>
            <a:ext cx="896089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FA00F-E9E3-4854-A668-D57051DC8260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4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 of Iron Deficiency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6"/>
          <a:stretch/>
        </p:blipFill>
        <p:spPr bwMode="auto">
          <a:xfrm>
            <a:off x="228600" y="685800"/>
            <a:ext cx="88392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0F14C-E95B-4546-ABB5-D7C303168E02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1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+mn-lt"/>
              </a:rPr>
              <a:t>Developmental Stages of Iron Deficiency Anemia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graphicFrame>
        <p:nvGraphicFramePr>
          <p:cNvPr id="4" name="Group 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1070175"/>
              </p:ext>
            </p:extLst>
          </p:nvPr>
        </p:nvGraphicFramePr>
        <p:xfrm>
          <a:off x="457200" y="1600200"/>
          <a:ext cx="8229600" cy="4495800"/>
        </p:xfrm>
        <a:graphic>
          <a:graphicData uri="http://schemas.openxmlformats.org/drawingml/2006/table">
            <a:tbl>
              <a:tblPr rtl="1">
                <a:tableStyleId>{3C2FFA5D-87B4-456A-9821-1D502468CF0F}</a:tableStyleId>
              </a:tblPr>
              <a:tblGrid>
                <a:gridCol w="2992272"/>
                <a:gridCol w="3953302"/>
                <a:gridCol w="1284026"/>
              </a:tblGrid>
              <a:tr h="16754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Low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ferritin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Absent bone marrow iron</a:t>
                      </a:r>
                      <a:r>
                        <a:rPr kumimoji="0" lang="ar-SA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Pre-latent iron deficiency</a:t>
                      </a:r>
                      <a:r>
                        <a:rPr kumimoji="0" lang="ar-SA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/>
                        <a:t>(exhaustion of tissue reserve of iron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asymptomatic 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Stage 1</a:t>
                      </a:r>
                      <a:r>
                        <a:rPr kumimoji="0" lang="ar-SA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</a:tr>
              <a:tr h="17675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Low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transferrin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saturation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Low serum iron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Raised serum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transferrin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Normal hemoglobin</a:t>
                      </a:r>
                      <a:r>
                        <a:rPr kumimoji="0" lang="ar-SA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Latent iron deficiency</a:t>
                      </a:r>
                      <a:r>
                        <a:rPr kumimoji="0" lang="ar-SA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/>
                        <a:t>(deficit of iron in the tissue and the decrease of its reservoir transport)</a:t>
                      </a:r>
                      <a:endParaRPr lang="en-US" sz="18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Stage 2</a:t>
                      </a:r>
                      <a:r>
                        <a:rPr kumimoji="0" lang="ar-SA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</a:tr>
              <a:tr h="1052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Low hemoglobin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Low </a:t>
                      </a: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hematocrit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Frank Iron deficiency</a:t>
                      </a:r>
                      <a:r>
                        <a:rPr kumimoji="0" lang="ar-SA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anemia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Stage 3</a:t>
                      </a:r>
                      <a:r>
                        <a:rPr kumimoji="0" lang="ar-SA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2463B-46BC-4B49-8769-7922B563EDE9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3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153400" cy="4800600"/>
          </a:xfrm>
        </p:spPr>
        <p:txBody>
          <a:bodyPr>
            <a:normAutofit/>
          </a:bodyPr>
          <a:lstStyle/>
          <a:p>
            <a:pPr eaLnBrk="1" hangingPunct="1"/>
            <a:endParaRPr lang="en-US" altLang="en-US" sz="2000" dirty="0" smtClean="0"/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b="1" dirty="0" smtClean="0"/>
              <a:t>Pallor</a:t>
            </a:r>
            <a:r>
              <a:rPr lang="en-US" altLang="en-US" sz="2000" dirty="0" smtClean="0"/>
              <a:t> is the most frequent sign of iron deficiency anemia.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 As the degree of anemia worsens, </a:t>
            </a:r>
            <a:r>
              <a:rPr lang="en-US" altLang="en-US" sz="2000" b="1" dirty="0" smtClean="0"/>
              <a:t>fatigue, exercise intolerance, tachycardia, cardiac dilatation, and systolic murmurs </a:t>
            </a:r>
            <a:r>
              <a:rPr lang="en-US" altLang="en-US" sz="2000" dirty="0" smtClean="0"/>
              <a:t>may develop.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b="1" dirty="0" smtClean="0"/>
              <a:t>Splenomegaly</a:t>
            </a:r>
            <a:r>
              <a:rPr lang="en-US" altLang="en-US" sz="2000" dirty="0" smtClean="0"/>
              <a:t> can be found in 10% to 15% of affected patients. 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Infants and toddlers may demonstrate </a:t>
            </a:r>
            <a:r>
              <a:rPr lang="en-US" altLang="en-US" sz="2000" b="1" dirty="0" smtClean="0"/>
              <a:t>irritability and anorexia.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-228600"/>
            <a:ext cx="7467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Clinical features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355963"/>
            <a:ext cx="3429000" cy="22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4355962"/>
            <a:ext cx="4495800" cy="248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FDD8-9AC3-482D-89DD-3AD3F57AA4E0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Iron deficiency anemia is associated </a:t>
            </a:r>
            <a:r>
              <a:rPr lang="en-US" altLang="en-US" sz="2000" b="1" dirty="0" smtClean="0"/>
              <a:t>with developmental delays and behavior disturbances </a:t>
            </a:r>
            <a:r>
              <a:rPr lang="en-US" altLang="en-US" sz="2000" dirty="0" smtClean="0"/>
              <a:t>that may be irreversible.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Iron deficiency anemia also is associated with </a:t>
            </a:r>
            <a:r>
              <a:rPr lang="en-US" altLang="en-US" sz="2000" b="1" dirty="0" smtClean="0"/>
              <a:t>poor growth</a:t>
            </a:r>
            <a:r>
              <a:rPr lang="en-US" altLang="en-US" sz="2000" dirty="0" smtClean="0"/>
              <a:t> and may produce other systemic abnormalities, such as </a:t>
            </a:r>
            <a:r>
              <a:rPr lang="en-US" altLang="en-US" sz="2000" b="1" dirty="0" smtClean="0"/>
              <a:t>blue </a:t>
            </a:r>
            <a:r>
              <a:rPr lang="en-US" altLang="en-US" sz="2000" b="1" dirty="0" err="1" smtClean="0"/>
              <a:t>sclerae</a:t>
            </a:r>
            <a:r>
              <a:rPr lang="en-US" altLang="en-US" sz="2000" b="1" dirty="0" smtClean="0"/>
              <a:t>, </a:t>
            </a:r>
            <a:r>
              <a:rPr lang="en-US" altLang="en-US" sz="2000" b="1" dirty="0" err="1" smtClean="0"/>
              <a:t>koilonychia</a:t>
            </a:r>
            <a:r>
              <a:rPr lang="en-US" altLang="en-US" sz="2000" dirty="0" smtClean="0"/>
              <a:t>, </a:t>
            </a:r>
            <a:r>
              <a:rPr lang="en-US" altLang="en-US" sz="2000" b="1" dirty="0" smtClean="0"/>
              <a:t>angular stomatitis</a:t>
            </a:r>
            <a:r>
              <a:rPr lang="en-US" altLang="en-US" sz="2000" dirty="0" smtClean="0"/>
              <a:t>, increased susceptibility to infection.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 Iron deficiency increases lead absorption and has been associated with pica, which may result in </a:t>
            </a:r>
            <a:r>
              <a:rPr lang="en-US" altLang="en-US" sz="2000" b="1" dirty="0" err="1" smtClean="0"/>
              <a:t>plumbism</a:t>
            </a:r>
            <a:r>
              <a:rPr lang="en-US" altLang="en-US" sz="2000" b="1" dirty="0" smtClean="0"/>
              <a:t>.</a:t>
            </a:r>
          </a:p>
          <a:p>
            <a:endParaRPr lang="en-US" altLang="en-US" sz="20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21738" r="19010"/>
          <a:stretch/>
        </p:blipFill>
        <p:spPr bwMode="auto">
          <a:xfrm>
            <a:off x="5638800" y="4343400"/>
            <a:ext cx="33528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8" t="10182" r="20240" b="13549"/>
          <a:stretch/>
        </p:blipFill>
        <p:spPr bwMode="auto">
          <a:xfrm>
            <a:off x="3810000" y="4343400"/>
            <a:ext cx="1856096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25" y="4343400"/>
            <a:ext cx="32964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6316D-BC8B-4029-93BB-63AA62D4C2CF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3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Management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2000" b="1" dirty="0" smtClean="0"/>
              <a:t>Successful Management Requires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/>
              <a:t>Confirmation of Diagnosis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/>
              <a:t>Investigations to find out the etiology and to treat the cause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/>
              <a:t>Supplementation of iron</a:t>
            </a:r>
          </a:p>
          <a:p>
            <a:pPr lvl="2" eaLnBrk="1" hangingPunct="1">
              <a:lnSpc>
                <a:spcPct val="150000"/>
              </a:lnSpc>
              <a:buFont typeface="Arial" charset="0"/>
              <a:buNone/>
            </a:pPr>
            <a:endParaRPr lang="en-US" altLang="en-US" sz="2000" dirty="0" smtClean="0"/>
          </a:p>
          <a:p>
            <a:pPr eaLnBrk="1" hangingPunct="1"/>
            <a:endParaRPr lang="en-US" altLang="en-US" sz="20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07789-CD28-424C-8958-85891A6E2914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3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3200" b="1" dirty="0" smtClean="0">
                <a:latin typeface="+mn-lt"/>
              </a:rPr>
              <a:t>Diagnosis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077200" cy="4525963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000" b="1" dirty="0" smtClean="0"/>
              <a:t>No single “best” test </a:t>
            </a:r>
            <a:r>
              <a:rPr lang="en-US" altLang="en-US" sz="2000" dirty="0" smtClean="0"/>
              <a:t>to diagnose iron deficiency with or without anemia. 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b="1" dirty="0" smtClean="0"/>
              <a:t>The “gold standard” for identifying iron deficiency is a direct test—bone marrow biopsy with Prussian blue staining.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Hematologic tests are based on </a:t>
            </a:r>
            <a:r>
              <a:rPr lang="en-US" altLang="en-US" sz="2000" b="1" dirty="0" smtClean="0"/>
              <a:t>RBC features </a:t>
            </a:r>
            <a:r>
              <a:rPr lang="en-US" altLang="en-US" sz="2000" dirty="0" smtClean="0"/>
              <a:t>(</a:t>
            </a:r>
            <a:r>
              <a:rPr lang="en-US" altLang="en-US" sz="2000" dirty="0" err="1" smtClean="0"/>
              <a:t>eg</a:t>
            </a:r>
            <a:r>
              <a:rPr lang="en-US" altLang="en-US" sz="2000" dirty="0" smtClean="0"/>
              <a:t>, </a:t>
            </a:r>
            <a:r>
              <a:rPr lang="en-US" altLang="en-US" sz="2000" dirty="0" err="1" smtClean="0"/>
              <a:t>Hb</a:t>
            </a:r>
            <a:r>
              <a:rPr lang="en-US" altLang="en-US" sz="2000" dirty="0" smtClean="0"/>
              <a:t>, mean corpuscular volume [MCV]).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 Biochemical tests are based on </a:t>
            </a:r>
            <a:r>
              <a:rPr lang="en-US" altLang="en-US" sz="2000" b="1" dirty="0" smtClean="0"/>
              <a:t>iron metabolism </a:t>
            </a:r>
            <a:r>
              <a:rPr lang="en-US" altLang="en-US" sz="2000" dirty="0" smtClean="0"/>
              <a:t>(</a:t>
            </a:r>
            <a:r>
              <a:rPr lang="en-US" altLang="en-US" sz="2000" dirty="0" err="1" smtClean="0"/>
              <a:t>eg</a:t>
            </a:r>
            <a:r>
              <a:rPr lang="en-US" altLang="en-US" sz="2000" dirty="0" smtClean="0"/>
              <a:t>, zinc </a:t>
            </a:r>
            <a:r>
              <a:rPr lang="en-US" altLang="en-US" sz="2000" dirty="0" err="1" smtClean="0"/>
              <a:t>protoporphyrin</a:t>
            </a:r>
            <a:r>
              <a:rPr lang="en-US" altLang="en-US" sz="2000" dirty="0" smtClean="0"/>
              <a:t> [ZPP], serum ferritin concentration).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A new hematologic test, </a:t>
            </a:r>
            <a:r>
              <a:rPr lang="en-US" altLang="en-US" sz="2000" b="1" dirty="0" smtClean="0"/>
              <a:t>reticulocyte hemoglobin content (</a:t>
            </a:r>
            <a:r>
              <a:rPr lang="en-US" altLang="en-US" sz="2000" b="1" dirty="0" err="1" smtClean="0"/>
              <a:t>CHr</a:t>
            </a:r>
            <a:r>
              <a:rPr lang="en-US" altLang="en-US" sz="2000" b="1" dirty="0" smtClean="0"/>
              <a:t>), </a:t>
            </a:r>
            <a:r>
              <a:rPr lang="en-US" altLang="en-US" sz="2000" dirty="0" smtClean="0"/>
              <a:t>may help diagnose iron deficiency before anemia is present.</a:t>
            </a:r>
          </a:p>
        </p:txBody>
      </p:sp>
      <p:pic>
        <p:nvPicPr>
          <p:cNvPr id="23556" name="Picture 22" descr="ANd9GcR57Qc5DdbIz9zzLhfOYDdHOdC7fEj1VDVuAnqnoaTs1RXiiEY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0"/>
            <a:ext cx="13716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C359F-A731-43B5-91D3-9805022610A4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Differential diagnosis of Microcytic </a:t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Hypochromic Anemia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62200" y="1676400"/>
            <a:ext cx="7010400" cy="2352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IDA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Anemia </a:t>
            </a:r>
            <a:r>
              <a:rPr lang="en-US" sz="2000" dirty="0"/>
              <a:t>of chronic </a:t>
            </a:r>
            <a:r>
              <a:rPr lang="en-US" sz="2000" dirty="0" smtClean="0"/>
              <a:t>infection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Thalassemias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sz="2000" dirty="0" smtClean="0"/>
              <a:t>Lead </a:t>
            </a:r>
            <a:r>
              <a:rPr lang="en-US" sz="2000" dirty="0"/>
              <a:t>poisoning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Sideroblastic</a:t>
            </a:r>
            <a:r>
              <a:rPr lang="en-US" sz="2000" dirty="0" smtClean="0"/>
              <a:t> </a:t>
            </a:r>
            <a:r>
              <a:rPr lang="en-US" sz="2000" dirty="0"/>
              <a:t>anemia.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D6B5-AFC1-4FA5-A254-39AD1C5A88CF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6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Algorithm for microcytic and hypochromic picture on peripheral blood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610600" cy="533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4455-3F94-452D-9812-43F987761D45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7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200" b="1" dirty="0" smtClean="0">
                <a:latin typeface="+mn-lt"/>
              </a:rPr>
              <a:t>Hematologic Markers</a:t>
            </a:r>
            <a:endParaRPr lang="en-US" sz="3200" dirty="0" smtClean="0">
              <a:latin typeface="+mn-lt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</p:spPr>
        <p:txBody>
          <a:bodyPr>
            <a:noAutofit/>
          </a:bodyPr>
          <a:lstStyle/>
          <a:p>
            <a:pPr eaLnBrk="1" hangingPunct="1"/>
            <a:endParaRPr lang="en-US" altLang="en-US" sz="1800" u="sng" dirty="0" smtClean="0"/>
          </a:p>
          <a:p>
            <a:pPr eaLnBrk="1" hangingPunct="1">
              <a:spcBef>
                <a:spcPts val="0"/>
              </a:spcBef>
            </a:pPr>
            <a:r>
              <a:rPr lang="en-US" altLang="en-US" sz="1800" b="1" dirty="0" smtClean="0">
                <a:solidFill>
                  <a:srgbClr val="C00000"/>
                </a:solidFill>
              </a:rPr>
              <a:t>Hemoglobin : </a:t>
            </a:r>
            <a:r>
              <a:rPr lang="en-US" altLang="en-US" sz="1800" dirty="0" err="1" smtClean="0"/>
              <a:t>Hb</a:t>
            </a:r>
            <a:r>
              <a:rPr lang="en-US" altLang="en-US" sz="1800" dirty="0" smtClean="0"/>
              <a:t> is a </a:t>
            </a:r>
            <a:r>
              <a:rPr lang="en-US" altLang="en-US" sz="1800" dirty="0" smtClean="0">
                <a:solidFill>
                  <a:srgbClr val="002060"/>
                </a:solidFill>
              </a:rPr>
              <a:t>more sensitive </a:t>
            </a:r>
            <a:r>
              <a:rPr lang="en-US" altLang="en-US" sz="1800" dirty="0" smtClean="0"/>
              <a:t>and </a:t>
            </a:r>
            <a:r>
              <a:rPr lang="en-US" altLang="en-US" sz="1800" dirty="0" smtClean="0">
                <a:solidFill>
                  <a:srgbClr val="002060"/>
                </a:solidFill>
              </a:rPr>
              <a:t>direct test ,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en-US" altLang="en-US" sz="1800" dirty="0">
                <a:solidFill>
                  <a:srgbClr val="002060"/>
                </a:solidFill>
              </a:rPr>
              <a:t> </a:t>
            </a:r>
            <a:r>
              <a:rPr lang="en-US" altLang="en-US" sz="1800" dirty="0" smtClean="0">
                <a:solidFill>
                  <a:srgbClr val="002060"/>
                </a:solidFill>
              </a:rPr>
              <a:t>      screening  </a:t>
            </a:r>
            <a:r>
              <a:rPr lang="en-US" altLang="en-US" sz="1800" dirty="0" smtClean="0"/>
              <a:t>for iron deficiency.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en-US" altLang="en-US" sz="1800" dirty="0" smtClean="0"/>
              <a:t> 	</a:t>
            </a:r>
            <a:r>
              <a:rPr lang="en-US" altLang="en-US" sz="1800" dirty="0" err="1" smtClean="0"/>
              <a:t>Hb</a:t>
            </a:r>
            <a:r>
              <a:rPr lang="en-US" altLang="en-US" sz="1800" dirty="0" smtClean="0"/>
              <a:t> and </a:t>
            </a:r>
            <a:r>
              <a:rPr lang="en-US" altLang="en-US" sz="1800" dirty="0" err="1" smtClean="0"/>
              <a:t>Hct</a:t>
            </a:r>
            <a:r>
              <a:rPr lang="en-US" altLang="en-US" sz="1800" dirty="0" smtClean="0"/>
              <a:t> are </a:t>
            </a:r>
            <a:r>
              <a:rPr lang="en-US" altLang="en-US" sz="1800" dirty="0" smtClean="0">
                <a:solidFill>
                  <a:srgbClr val="002060"/>
                </a:solidFill>
              </a:rPr>
              <a:t>late markers </a:t>
            </a:r>
            <a:r>
              <a:rPr lang="en-US" altLang="en-US" sz="1800" dirty="0" smtClean="0"/>
              <a:t>of iron deficiency, are not specific for IDA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</a:pPr>
            <a:endParaRPr lang="en-US" altLang="en-US" sz="1800" dirty="0" smtClean="0"/>
          </a:p>
          <a:p>
            <a:pPr eaLnBrk="1" hangingPunct="1">
              <a:spcBef>
                <a:spcPts val="0"/>
              </a:spcBef>
            </a:pPr>
            <a:r>
              <a:rPr lang="en-US" altLang="en-US" sz="1800" b="1" dirty="0" smtClean="0">
                <a:solidFill>
                  <a:srgbClr val="C00000"/>
                </a:solidFill>
              </a:rPr>
              <a:t>MCV, the average volume of RBCs : </a:t>
            </a:r>
            <a:r>
              <a:rPr lang="en-US" altLang="en-US" sz="1800" b="1" dirty="0" smtClean="0"/>
              <a:t> </a:t>
            </a:r>
            <a:r>
              <a:rPr lang="en-US" altLang="en-US" sz="1800" dirty="0" smtClean="0">
                <a:solidFill>
                  <a:srgbClr val="002060"/>
                </a:solidFill>
              </a:rPr>
              <a:t>ratio of </a:t>
            </a:r>
            <a:r>
              <a:rPr lang="en-US" altLang="en-US" sz="1800" dirty="0" err="1" smtClean="0">
                <a:solidFill>
                  <a:srgbClr val="002060"/>
                </a:solidFill>
              </a:rPr>
              <a:t>Hct</a:t>
            </a:r>
            <a:r>
              <a:rPr lang="en-US" altLang="en-US" sz="1800" dirty="0" smtClean="0">
                <a:solidFill>
                  <a:srgbClr val="002060"/>
                </a:solidFill>
              </a:rPr>
              <a:t> to RBC count</a:t>
            </a:r>
            <a:r>
              <a:rPr lang="en-US" altLang="en-US" sz="1800" dirty="0" smtClean="0"/>
              <a:t>. 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</a:pPr>
            <a:r>
              <a:rPr lang="en-US" altLang="en-US" sz="1800" dirty="0" smtClean="0"/>
              <a:t>	MCV is useful for categorizing anemia as microcytic, normocytic, and macrocytic.</a:t>
            </a:r>
          </a:p>
          <a:p>
            <a:pPr eaLnBrk="1" hangingPunct="1">
              <a:spcBef>
                <a:spcPts val="0"/>
              </a:spcBef>
              <a:buFont typeface="Wingdings 2" pitchFamily="18" charset="2"/>
              <a:buNone/>
            </a:pPr>
            <a:endParaRPr lang="en-US" altLang="en-US" sz="1800" dirty="0" smtClean="0"/>
          </a:p>
          <a:p>
            <a:pPr>
              <a:spcBef>
                <a:spcPts val="0"/>
              </a:spcBef>
            </a:pPr>
            <a:r>
              <a:rPr lang="en-US" altLang="en-US" sz="1800" b="1" dirty="0">
                <a:solidFill>
                  <a:srgbClr val="C00000"/>
                </a:solidFill>
              </a:rPr>
              <a:t>Red blood cell distribution width (RDW):  </a:t>
            </a:r>
            <a:r>
              <a:rPr lang="en-US" altLang="en-US" sz="1800" dirty="0">
                <a:solidFill>
                  <a:srgbClr val="002060"/>
                </a:solidFill>
              </a:rPr>
              <a:t>variations in the size of RBCs</a:t>
            </a:r>
            <a:r>
              <a:rPr lang="en-US" altLang="en-US" sz="1800" dirty="0"/>
              <a:t>.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1800" dirty="0"/>
              <a:t> 	with MCV to differentiate among various causes of anemia.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1800" dirty="0"/>
              <a:t> 	RDW is </a:t>
            </a:r>
            <a:r>
              <a:rPr lang="en-US" altLang="en-US" sz="1800" dirty="0">
                <a:solidFill>
                  <a:srgbClr val="002060"/>
                </a:solidFill>
              </a:rPr>
              <a:t>high in iron deficiency anemia</a:t>
            </a:r>
            <a:r>
              <a:rPr lang="en-US" altLang="en-US" sz="1800" dirty="0"/>
              <a:t>, but </a:t>
            </a:r>
            <a:r>
              <a:rPr lang="en-US" altLang="en-US" sz="1800" dirty="0">
                <a:solidFill>
                  <a:srgbClr val="002060"/>
                </a:solidFill>
              </a:rPr>
              <a:t>low in thalassemia minor</a:t>
            </a:r>
            <a:r>
              <a:rPr lang="en-US" altLang="en-US" sz="1800" dirty="0" smtClean="0">
                <a:solidFill>
                  <a:srgbClr val="002060"/>
                </a:solidFill>
              </a:rPr>
              <a:t>.</a:t>
            </a:r>
          </a:p>
          <a:p>
            <a:pPr>
              <a:spcBef>
                <a:spcPts val="0"/>
              </a:spcBef>
              <a:buNone/>
            </a:pPr>
            <a:endParaRPr lang="en-US" altLang="en-US" sz="1800" dirty="0"/>
          </a:p>
          <a:p>
            <a:pPr>
              <a:spcBef>
                <a:spcPts val="0"/>
              </a:spcBef>
            </a:pPr>
            <a:r>
              <a:rPr lang="en-US" altLang="en-US" sz="1800" b="1" dirty="0">
                <a:solidFill>
                  <a:srgbClr val="C00000"/>
                </a:solidFill>
              </a:rPr>
              <a:t>Reticulocyte count :  </a:t>
            </a:r>
            <a:r>
              <a:rPr lang="en-US" altLang="en-US" sz="1800" dirty="0"/>
              <a:t>circulating </a:t>
            </a:r>
            <a:r>
              <a:rPr lang="en-US" altLang="en-US" sz="1800" dirty="0">
                <a:solidFill>
                  <a:srgbClr val="002060"/>
                </a:solidFill>
              </a:rPr>
              <a:t>immature RBCs</a:t>
            </a:r>
            <a:r>
              <a:rPr lang="en-US" altLang="en-US" sz="1800" dirty="0"/>
              <a:t>.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1800" dirty="0"/>
              <a:t>	</a:t>
            </a:r>
            <a:r>
              <a:rPr lang="en-US" altLang="en-US" sz="1800" dirty="0">
                <a:solidFill>
                  <a:srgbClr val="002060"/>
                </a:solidFill>
              </a:rPr>
              <a:t>decreases</a:t>
            </a:r>
            <a:r>
              <a:rPr lang="en-US" altLang="en-US" sz="1800" dirty="0"/>
              <a:t> with iron </a:t>
            </a:r>
            <a:r>
              <a:rPr lang="en-US" altLang="en-US" sz="1800" dirty="0" err="1"/>
              <a:t>deficiency,</a:t>
            </a:r>
            <a:r>
              <a:rPr lang="en-US" altLang="en-US" sz="1800" dirty="0" err="1">
                <a:solidFill>
                  <a:srgbClr val="002060"/>
                </a:solidFill>
              </a:rPr>
              <a:t>increases</a:t>
            </a:r>
            <a:r>
              <a:rPr lang="en-US" altLang="en-US" sz="1800" dirty="0"/>
              <a:t> with blood loss.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1800" dirty="0"/>
              <a:t>	used for </a:t>
            </a:r>
            <a:r>
              <a:rPr lang="en-US" altLang="en-US" sz="1800" dirty="0">
                <a:solidFill>
                  <a:srgbClr val="002060"/>
                </a:solidFill>
              </a:rPr>
              <a:t>assessing the response to iron supplements</a:t>
            </a:r>
            <a:r>
              <a:rPr lang="en-US" altLang="en-US" sz="1800" dirty="0" smtClean="0"/>
              <a:t>.</a:t>
            </a:r>
          </a:p>
          <a:p>
            <a:pPr>
              <a:spcBef>
                <a:spcPts val="0"/>
              </a:spcBef>
              <a:buNone/>
            </a:pPr>
            <a:endParaRPr lang="en-US" altLang="en-US" sz="1800" dirty="0" smtClean="0"/>
          </a:p>
          <a:p>
            <a:pPr>
              <a:spcBef>
                <a:spcPts val="0"/>
              </a:spcBef>
            </a:pPr>
            <a:r>
              <a:rPr lang="en-US" altLang="en-US" sz="1800" b="1" dirty="0">
                <a:solidFill>
                  <a:srgbClr val="C00000"/>
                </a:solidFill>
              </a:rPr>
              <a:t>Reticulocyte  </a:t>
            </a:r>
            <a:r>
              <a:rPr lang="en-US" altLang="en-US" sz="1800" b="1" dirty="0" err="1">
                <a:solidFill>
                  <a:srgbClr val="C00000"/>
                </a:solidFill>
              </a:rPr>
              <a:t>Hb</a:t>
            </a:r>
            <a:r>
              <a:rPr lang="en-US" altLang="en-US" sz="1800" b="1" dirty="0">
                <a:solidFill>
                  <a:srgbClr val="C00000"/>
                </a:solidFill>
              </a:rPr>
              <a:t> concentration (</a:t>
            </a:r>
            <a:r>
              <a:rPr lang="en-US" altLang="en-US" sz="1800" b="1" dirty="0" err="1">
                <a:solidFill>
                  <a:srgbClr val="C00000"/>
                </a:solidFill>
              </a:rPr>
              <a:t>CHr</a:t>
            </a:r>
            <a:r>
              <a:rPr lang="en-US" altLang="en-US" sz="1800" b="1" dirty="0">
                <a:solidFill>
                  <a:srgbClr val="C00000"/>
                </a:solidFill>
              </a:rPr>
              <a:t>): </a:t>
            </a:r>
            <a:r>
              <a:rPr lang="en-US" altLang="en-US" sz="1800" dirty="0"/>
              <a:t>early indicator of iron deficiency</a:t>
            </a:r>
            <a:endParaRPr lang="en-US" altLang="en-US" sz="1800" dirty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en-US" altLang="en-US" sz="1800" dirty="0"/>
              <a:t> 	Concentration of </a:t>
            </a:r>
            <a:r>
              <a:rPr lang="en-US" altLang="en-US" sz="1800" dirty="0">
                <a:solidFill>
                  <a:schemeClr val="tx2"/>
                </a:solidFill>
              </a:rPr>
              <a:t>iron-containing protein </a:t>
            </a:r>
            <a:r>
              <a:rPr lang="en-US" altLang="en-US" sz="1800" dirty="0"/>
              <a:t>in reticulocytes,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1800" dirty="0"/>
              <a:t> 	low </a:t>
            </a:r>
            <a:r>
              <a:rPr lang="en-US" altLang="en-US" sz="1800" dirty="0" err="1"/>
              <a:t>CHr</a:t>
            </a:r>
            <a:r>
              <a:rPr lang="en-US" altLang="en-US" sz="1800" dirty="0"/>
              <a:t> was the best predictor of iron deficiency compared with </a:t>
            </a:r>
            <a:r>
              <a:rPr lang="en-US" altLang="en-US" sz="1800" dirty="0" err="1"/>
              <a:t>Hgb</a:t>
            </a:r>
            <a:r>
              <a:rPr lang="en-US" altLang="en-US" sz="1800" dirty="0"/>
              <a:t>, MCV, serum iron, RDW, and transferrin saturation.</a:t>
            </a:r>
          </a:p>
          <a:p>
            <a:pPr>
              <a:buNone/>
            </a:pPr>
            <a:endParaRPr lang="en-US" altLang="en-US" sz="1800" dirty="0"/>
          </a:p>
          <a:p>
            <a:pPr eaLnBrk="1" hangingPunct="1">
              <a:buFont typeface="Wingdings 2" pitchFamily="18" charset="2"/>
              <a:buNone/>
            </a:pPr>
            <a:endParaRPr lang="en-US" altLang="en-US" sz="18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BCBD4-C8AF-4272-9C4F-F57C4A875C3C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Peripheral smear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7467600" cy="4525963"/>
          </a:xfrm>
        </p:spPr>
        <p:txBody>
          <a:bodyPr/>
          <a:lstStyle/>
          <a:p>
            <a:r>
              <a:rPr lang="en-US" altLang="en-US" sz="1800" b="1" dirty="0" err="1" smtClean="0"/>
              <a:t>Anisocytes</a:t>
            </a:r>
            <a:r>
              <a:rPr lang="en-US" altLang="en-US" sz="1800" dirty="0"/>
              <a:t>-</a:t>
            </a:r>
            <a:r>
              <a:rPr lang="en-US" sz="1800" dirty="0" smtClean="0"/>
              <a:t>unequal size of RBC.</a:t>
            </a:r>
            <a:endParaRPr lang="en-US" altLang="en-US" sz="1800" dirty="0" smtClean="0"/>
          </a:p>
          <a:p>
            <a:r>
              <a:rPr lang="en-US" altLang="en-US" sz="1800" b="1" dirty="0" err="1" smtClean="0"/>
              <a:t>Poikilocytes</a:t>
            </a:r>
            <a:r>
              <a:rPr lang="en-US" altLang="en-US" sz="1800" dirty="0" smtClean="0"/>
              <a:t>-</a:t>
            </a:r>
            <a:r>
              <a:rPr lang="en-US" sz="1800" dirty="0"/>
              <a:t>abnormally </a:t>
            </a:r>
            <a:r>
              <a:rPr lang="en-US" sz="1800" dirty="0" smtClean="0"/>
              <a:t>shaped RBC</a:t>
            </a:r>
            <a:endParaRPr lang="en-US" altLang="en-US" sz="1800" dirty="0" smtClean="0"/>
          </a:p>
          <a:p>
            <a:pPr eaLnBrk="1" hangingPunct="1"/>
            <a:r>
              <a:rPr lang="en-US" altLang="en-US" sz="1800" b="1" dirty="0" smtClean="0"/>
              <a:t>Microcytic and hypochromic </a:t>
            </a:r>
            <a:r>
              <a:rPr lang="en-US" altLang="en-US" sz="1800" dirty="0" smtClean="0"/>
              <a:t>red cells</a:t>
            </a:r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37"/>
          <a:stretch>
            <a:fillRect/>
          </a:stretch>
        </p:blipFill>
        <p:spPr bwMode="auto">
          <a:xfrm>
            <a:off x="1219200" y="2590800"/>
            <a:ext cx="6934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07C5B-9246-4FA3-AA9F-CBEAFDA01811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6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Global prevalence of </a:t>
            </a:r>
            <a:r>
              <a:rPr lang="en-US" sz="2000" b="1" dirty="0" err="1"/>
              <a:t>anaemia</a:t>
            </a:r>
            <a:r>
              <a:rPr lang="en-US" sz="2000" b="1" dirty="0"/>
              <a:t> in children of preschool age (0–5 </a:t>
            </a:r>
            <a:r>
              <a:rPr lang="en-US" sz="2000" b="1" dirty="0" err="1"/>
              <a:t>yr</a:t>
            </a:r>
            <a:r>
              <a:rPr lang="en-US" sz="2000" b="1" dirty="0"/>
              <a:t>). 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200" b="1" i="1" dirty="0" smtClean="0"/>
              <a:t>(</a:t>
            </a:r>
            <a:r>
              <a:rPr lang="en-US" sz="1200" b="1" i="1" dirty="0"/>
              <a:t>Adapted from </a:t>
            </a:r>
            <a:r>
              <a:rPr lang="en-US" sz="1200" b="1" dirty="0"/>
              <a:t>Worldwide prevalence of </a:t>
            </a:r>
            <a:r>
              <a:rPr lang="en-US" sz="1200" b="1" dirty="0" err="1"/>
              <a:t>anaemia</a:t>
            </a:r>
            <a:r>
              <a:rPr lang="en-US" sz="1200" b="1" dirty="0"/>
              <a:t> </a:t>
            </a:r>
            <a:r>
              <a:rPr lang="en-US" sz="1200" b="1" dirty="0" smtClean="0"/>
              <a:t>1993–2005:WHO </a:t>
            </a:r>
            <a:r>
              <a:rPr lang="en-US" sz="1200" b="1" dirty="0"/>
              <a:t>global database on </a:t>
            </a:r>
            <a:r>
              <a:rPr lang="en-US" sz="1200" b="1" dirty="0" err="1"/>
              <a:t>anaemia</a:t>
            </a:r>
            <a:r>
              <a:rPr lang="en-US" sz="1200" b="1" i="1" dirty="0"/>
              <a:t>. Geneva, Switzerland, 2008, World Health Organization.)</a:t>
            </a:r>
            <a:endParaRPr lang="en-US" sz="1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3058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7200" y="4890954"/>
            <a:ext cx="28194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dirty="0" err="1"/>
              <a:t>Anaemia</a:t>
            </a:r>
            <a:r>
              <a:rPr lang="en-US" sz="1050" b="1" dirty="0"/>
              <a:t> prevalence</a:t>
            </a:r>
          </a:p>
          <a:p>
            <a:r>
              <a:rPr lang="en-US" sz="1050" b="1" dirty="0" smtClean="0"/>
              <a:t>             	 Mild </a:t>
            </a:r>
            <a:r>
              <a:rPr lang="en-US" sz="1050" b="1" dirty="0"/>
              <a:t>(5.0–19.9%)</a:t>
            </a:r>
          </a:p>
          <a:p>
            <a:r>
              <a:rPr lang="en-US" sz="1050" b="1" dirty="0" smtClean="0"/>
              <a:t>	Moderate </a:t>
            </a:r>
            <a:r>
              <a:rPr lang="en-US" sz="1050" b="1" dirty="0"/>
              <a:t>(20.0–39.9%)</a:t>
            </a:r>
          </a:p>
          <a:p>
            <a:r>
              <a:rPr lang="en-US" sz="1050" b="1" dirty="0" smtClean="0"/>
              <a:t>	Severe </a:t>
            </a:r>
            <a:r>
              <a:rPr lang="en-US" sz="1050" b="1" dirty="0"/>
              <a:t>(40.0%)</a:t>
            </a:r>
          </a:p>
          <a:p>
            <a:r>
              <a:rPr lang="en-US" sz="1050" b="1" dirty="0" smtClean="0"/>
              <a:t>	Regression-based </a:t>
            </a:r>
            <a:r>
              <a:rPr lang="en-US" sz="1050" b="1" dirty="0"/>
              <a:t>estimate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C5304-A7E4-4607-8FE7-7FB7203AECCC}" type="datetime1">
              <a:rPr lang="en-US" smtClean="0"/>
              <a:t>1/31/2016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1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467600" cy="86836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b="1" dirty="0" smtClean="0">
                <a:latin typeface="+mn-lt"/>
              </a:rPr>
              <a:t>Biochemical Markers </a:t>
            </a:r>
            <a:endParaRPr lang="en-US" sz="2800" dirty="0" smtClean="0">
              <a:latin typeface="+mn-lt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686800" cy="55626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800" b="1" dirty="0" smtClean="0">
                <a:solidFill>
                  <a:srgbClr val="C00000"/>
                </a:solidFill>
              </a:rPr>
              <a:t>Ferritin : </a:t>
            </a:r>
            <a:r>
              <a:rPr lang="en-US" altLang="en-US" sz="1800" dirty="0" smtClean="0"/>
              <a:t>storage compound for iron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1800" dirty="0" smtClean="0"/>
              <a:t>	serum ferritin correlate with </a:t>
            </a:r>
            <a:r>
              <a:rPr lang="en-US" altLang="en-US" sz="1800" dirty="0" smtClean="0">
                <a:solidFill>
                  <a:schemeClr val="tx2"/>
                </a:solidFill>
              </a:rPr>
              <a:t>total iron stores</a:t>
            </a:r>
            <a:r>
              <a:rPr lang="en-US" altLang="en-US" sz="1800" dirty="0" smtClean="0"/>
              <a:t>. As iron stores are depleted, serum ferritin levels decline and are the </a:t>
            </a:r>
            <a:r>
              <a:rPr lang="en-US" altLang="en-US" sz="1800" dirty="0" smtClean="0">
                <a:solidFill>
                  <a:schemeClr val="tx2"/>
                </a:solidFill>
              </a:rPr>
              <a:t>earliest marker of iron deficiency.</a:t>
            </a:r>
          </a:p>
          <a:p>
            <a:r>
              <a:rPr lang="en-US" altLang="en-US" sz="1800" dirty="0" smtClean="0"/>
              <a:t>Levels </a:t>
            </a:r>
            <a:r>
              <a:rPr lang="en-US" sz="1800" dirty="0"/>
              <a:t>Children </a:t>
            </a:r>
            <a:r>
              <a:rPr lang="en-US" sz="1800" dirty="0" smtClean="0"/>
              <a:t> </a:t>
            </a:r>
            <a:r>
              <a:rPr lang="en-US" sz="1800" b="1" dirty="0" smtClean="0"/>
              <a:t>≤</a:t>
            </a:r>
            <a:r>
              <a:rPr lang="en-US" sz="1800" b="1" dirty="0"/>
              <a:t>5 </a:t>
            </a:r>
            <a:r>
              <a:rPr lang="en-US" sz="1800" b="1" dirty="0" err="1" smtClean="0"/>
              <a:t>yr</a:t>
            </a:r>
            <a:r>
              <a:rPr lang="en-US" sz="1800" b="1" dirty="0" smtClean="0"/>
              <a:t> old , </a:t>
            </a:r>
            <a:r>
              <a:rPr lang="en-US" sz="1800" b="1" dirty="0"/>
              <a:t>&lt;</a:t>
            </a:r>
            <a:r>
              <a:rPr lang="en-US" sz="1800" b="1" dirty="0" smtClean="0"/>
              <a:t>12</a:t>
            </a:r>
            <a:r>
              <a:rPr lang="el-GR" sz="1800" b="1" dirty="0"/>
              <a:t>μ</a:t>
            </a:r>
            <a:r>
              <a:rPr lang="en-US" sz="1800" b="1" dirty="0"/>
              <a:t>g/L</a:t>
            </a:r>
            <a:r>
              <a:rPr lang="en-US" sz="1800" b="1" dirty="0" smtClean="0"/>
              <a:t> and &gt;5 </a:t>
            </a:r>
            <a:r>
              <a:rPr lang="en-US" sz="1800" b="1" dirty="0" err="1" smtClean="0"/>
              <a:t>yr</a:t>
            </a:r>
            <a:r>
              <a:rPr lang="en-US" sz="1800" b="1" dirty="0" smtClean="0"/>
              <a:t> old  , &lt;15</a:t>
            </a:r>
            <a:r>
              <a:rPr lang="el-GR" sz="1800" b="1" dirty="0"/>
              <a:t>μ</a:t>
            </a:r>
            <a:r>
              <a:rPr lang="en-US" sz="1800" b="1" dirty="0" smtClean="0"/>
              <a:t>g/L</a:t>
            </a:r>
            <a:r>
              <a:rPr lang="en-US" altLang="en-US" sz="1800" b="1" dirty="0" smtClean="0">
                <a:solidFill>
                  <a:schemeClr val="tx2"/>
                </a:solidFill>
              </a:rPr>
              <a:t> </a:t>
            </a:r>
            <a:r>
              <a:rPr lang="en-US" altLang="en-US" sz="1800" dirty="0" smtClean="0">
                <a:solidFill>
                  <a:schemeClr val="tx2"/>
                </a:solidFill>
              </a:rPr>
              <a:t>is a sensitive indicator </a:t>
            </a:r>
            <a:r>
              <a:rPr lang="en-US" altLang="en-US" sz="1800" dirty="0" smtClean="0"/>
              <a:t>of IDA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1800" dirty="0" smtClean="0"/>
          </a:p>
          <a:p>
            <a:r>
              <a:rPr lang="en-US" altLang="en-US" sz="1800" b="1" dirty="0" smtClean="0">
                <a:solidFill>
                  <a:srgbClr val="C00000"/>
                </a:solidFill>
              </a:rPr>
              <a:t>Serum iron concentration: </a:t>
            </a:r>
            <a:r>
              <a:rPr lang="en-US" altLang="en-US" sz="1800" dirty="0"/>
              <a:t>Serum iron levels usually </a:t>
            </a:r>
            <a:r>
              <a:rPr lang="en-US" altLang="en-US" sz="1800" b="1" dirty="0">
                <a:solidFill>
                  <a:schemeClr val="tx2"/>
                </a:solidFill>
              </a:rPr>
              <a:t>less than 30 </a:t>
            </a:r>
            <a:r>
              <a:rPr lang="en-US" altLang="en-US" sz="1800" b="1" dirty="0" smtClean="0">
                <a:solidFill>
                  <a:schemeClr val="tx2"/>
                </a:solidFill>
              </a:rPr>
              <a:t>µg/dl</a:t>
            </a:r>
            <a:endParaRPr lang="en-US" altLang="en-US" sz="1800" b="1" dirty="0" smtClean="0">
              <a:solidFill>
                <a:srgbClr val="C0000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1800" b="1" dirty="0" smtClean="0"/>
              <a:t>	</a:t>
            </a:r>
            <a:r>
              <a:rPr lang="en-US" altLang="en-US" sz="1800" dirty="0" smtClean="0"/>
              <a:t>can be </a:t>
            </a:r>
            <a:r>
              <a:rPr lang="en-US" altLang="en-US" sz="1800" dirty="0" smtClean="0">
                <a:solidFill>
                  <a:schemeClr val="tx2"/>
                </a:solidFill>
              </a:rPr>
              <a:t>measured directly </a:t>
            </a:r>
            <a:r>
              <a:rPr lang="en-US" altLang="en-US" sz="1800" dirty="0" smtClean="0"/>
              <a:t>and generally decreases as iron stores are depleted. 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1800" dirty="0" smtClean="0"/>
          </a:p>
          <a:p>
            <a:r>
              <a:rPr lang="en-US" altLang="en-US" sz="1800" b="1" dirty="0">
                <a:solidFill>
                  <a:srgbClr val="C00000"/>
                </a:solidFill>
              </a:rPr>
              <a:t>Total iron-binding capacity (TIBC) : </a:t>
            </a:r>
            <a:r>
              <a:rPr lang="en-US" altLang="en-US" sz="1800" dirty="0"/>
              <a:t>measures the </a:t>
            </a:r>
            <a:r>
              <a:rPr lang="en-US" altLang="en-US" sz="1800" dirty="0">
                <a:solidFill>
                  <a:schemeClr val="tx2"/>
                </a:solidFill>
              </a:rPr>
              <a:t>availability of iron-binding sites.</a:t>
            </a:r>
          </a:p>
          <a:p>
            <a:pPr>
              <a:buNone/>
            </a:pPr>
            <a:r>
              <a:rPr lang="en-US" altLang="en-US" sz="1800" dirty="0"/>
              <a:t>	Iron is transported in the body bound to transferrin, a specific carrier protein Hence, </a:t>
            </a:r>
            <a:r>
              <a:rPr lang="en-US" altLang="en-US" sz="1800" dirty="0">
                <a:solidFill>
                  <a:schemeClr val="tx2"/>
                </a:solidFill>
              </a:rPr>
              <a:t>TIBC indirectly measures transferrin levels, </a:t>
            </a:r>
          </a:p>
          <a:p>
            <a:pPr>
              <a:buNone/>
            </a:pPr>
            <a:r>
              <a:rPr lang="en-US" altLang="en-US" sz="1800" dirty="0"/>
              <a:t>	TIBC </a:t>
            </a:r>
            <a:r>
              <a:rPr lang="en-US" altLang="en-US" sz="1800" dirty="0">
                <a:solidFill>
                  <a:schemeClr val="tx2"/>
                </a:solidFill>
              </a:rPr>
              <a:t>increase </a:t>
            </a:r>
            <a:r>
              <a:rPr lang="en-US" altLang="en-US" sz="1800" dirty="0"/>
              <a:t>as serum iron concentration decreases. TIBC </a:t>
            </a:r>
            <a:r>
              <a:rPr lang="en-US" altLang="en-US" sz="1800" b="1" dirty="0"/>
              <a:t>is </a:t>
            </a:r>
            <a:r>
              <a:rPr lang="en-US" altLang="en-US" sz="1800" b="1" dirty="0">
                <a:solidFill>
                  <a:schemeClr val="tx2"/>
                </a:solidFill>
              </a:rPr>
              <a:t>more than 350 </a:t>
            </a:r>
            <a:r>
              <a:rPr lang="en-US" altLang="en-US" sz="1800" b="1" dirty="0" smtClean="0">
                <a:solidFill>
                  <a:schemeClr val="tx2"/>
                </a:solidFill>
              </a:rPr>
              <a:t>µg/dl</a:t>
            </a:r>
          </a:p>
          <a:p>
            <a:pPr>
              <a:buNone/>
            </a:pPr>
            <a:endParaRPr lang="en-US" altLang="en-US" sz="1800" dirty="0" smtClean="0">
              <a:solidFill>
                <a:schemeClr val="tx2"/>
              </a:solidFill>
            </a:endParaRPr>
          </a:p>
          <a:p>
            <a:r>
              <a:rPr lang="en-US" altLang="en-US" sz="1800" b="1" dirty="0">
                <a:solidFill>
                  <a:srgbClr val="C00000"/>
                </a:solidFill>
              </a:rPr>
              <a:t>Serum transferrin receptor (</a:t>
            </a:r>
            <a:r>
              <a:rPr lang="en-US" altLang="en-US" sz="1800" b="1" dirty="0" err="1">
                <a:solidFill>
                  <a:srgbClr val="C00000"/>
                </a:solidFill>
              </a:rPr>
              <a:t>TfR</a:t>
            </a:r>
            <a:r>
              <a:rPr lang="en-US" altLang="en-US" sz="1800" dirty="0">
                <a:solidFill>
                  <a:srgbClr val="C00000"/>
                </a:solidFill>
              </a:rPr>
              <a:t>): </a:t>
            </a:r>
            <a:r>
              <a:rPr lang="en-US" altLang="en-US" sz="1800" dirty="0"/>
              <a:t>useful as an </a:t>
            </a:r>
            <a:r>
              <a:rPr lang="en-US" altLang="en-US" sz="1800" dirty="0">
                <a:solidFill>
                  <a:schemeClr val="tx2"/>
                </a:solidFill>
              </a:rPr>
              <a:t>early marker of iron deficiency</a:t>
            </a:r>
            <a:r>
              <a:rPr lang="en-US" altLang="en-US" sz="1800" dirty="0"/>
              <a:t>.</a:t>
            </a:r>
          </a:p>
          <a:p>
            <a:pPr>
              <a:buNone/>
            </a:pPr>
            <a:r>
              <a:rPr lang="en-US" altLang="en-US" sz="1800" dirty="0" smtClean="0"/>
              <a:t>	This </a:t>
            </a:r>
            <a:r>
              <a:rPr lang="en-US" altLang="en-US" sz="1800" dirty="0" smtClean="0">
                <a:solidFill>
                  <a:schemeClr val="tx2"/>
                </a:solidFill>
              </a:rPr>
              <a:t>receptor is present on reticulocytes</a:t>
            </a:r>
            <a:r>
              <a:rPr lang="en-US" altLang="en-US" sz="1800" dirty="0" smtClean="0"/>
              <a:t>. With tissue iron deficiency, there is a proportional </a:t>
            </a:r>
            <a:r>
              <a:rPr lang="en-US" altLang="en-US" sz="1800" b="1" dirty="0" smtClean="0">
                <a:solidFill>
                  <a:schemeClr val="tx2"/>
                </a:solidFill>
              </a:rPr>
              <a:t>increase</a:t>
            </a:r>
            <a:r>
              <a:rPr lang="en-US" altLang="en-US" sz="1800" b="1" dirty="0" smtClean="0"/>
              <a:t> in the number of transferrin receptors.</a:t>
            </a:r>
          </a:p>
          <a:p>
            <a:pPr>
              <a:buNone/>
            </a:pPr>
            <a:r>
              <a:rPr lang="en-US" altLang="en-US" sz="1800" dirty="0" smtClean="0"/>
              <a:t>	To </a:t>
            </a:r>
            <a:r>
              <a:rPr lang="en-US" altLang="en-US" sz="1800" dirty="0" smtClean="0">
                <a:solidFill>
                  <a:schemeClr val="tx2"/>
                </a:solidFill>
              </a:rPr>
              <a:t>differentiate between IDA and anemia of chronic disease</a:t>
            </a:r>
            <a:r>
              <a:rPr lang="en-US" altLang="en-US" sz="1800" dirty="0" smtClean="0"/>
              <a:t>. </a:t>
            </a:r>
          </a:p>
          <a:p>
            <a:pPr>
              <a:buNone/>
            </a:pPr>
            <a:endParaRPr lang="en-US" altLang="en-US" sz="1800" dirty="0">
              <a:solidFill>
                <a:schemeClr val="tx2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en-US" altLang="en-US" sz="18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1800" dirty="0" smtClean="0"/>
              <a:t>	</a:t>
            </a:r>
            <a:endParaRPr lang="en-US" altLang="en-US" sz="1800" dirty="0" smtClean="0">
              <a:solidFill>
                <a:schemeClr val="tx2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F0F7-8438-4116-8B1D-36875F56F71C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172200"/>
          </a:xfrm>
        </p:spPr>
        <p:txBody>
          <a:bodyPr>
            <a:noAutofit/>
          </a:bodyPr>
          <a:lstStyle/>
          <a:p>
            <a:pPr eaLnBrk="1" hangingPunct="1"/>
            <a:endParaRPr lang="en-US" altLang="en-US" sz="1800" b="1" dirty="0" smtClean="0">
              <a:solidFill>
                <a:srgbClr val="C00000"/>
              </a:solidFill>
            </a:endParaRPr>
          </a:p>
          <a:p>
            <a:r>
              <a:rPr lang="en-US" altLang="en-US" sz="1800" b="1" dirty="0">
                <a:solidFill>
                  <a:srgbClr val="C00000"/>
                </a:solidFill>
              </a:rPr>
              <a:t>Transferrin saturation (</a:t>
            </a:r>
            <a:r>
              <a:rPr lang="en-US" altLang="en-US" sz="1800" b="1" dirty="0" err="1">
                <a:solidFill>
                  <a:srgbClr val="C00000"/>
                </a:solidFill>
              </a:rPr>
              <a:t>Tfsat</a:t>
            </a:r>
            <a:r>
              <a:rPr lang="en-US" altLang="en-US" sz="1800" b="1" dirty="0">
                <a:solidFill>
                  <a:srgbClr val="C00000"/>
                </a:solidFill>
              </a:rPr>
              <a:t>):  </a:t>
            </a:r>
            <a:r>
              <a:rPr lang="en-US" altLang="en-US" sz="1800" dirty="0"/>
              <a:t>indicates the </a:t>
            </a:r>
            <a:r>
              <a:rPr lang="en-US" altLang="en-US" sz="1800" dirty="0">
                <a:solidFill>
                  <a:schemeClr val="tx2"/>
                </a:solidFill>
              </a:rPr>
              <a:t>proportion of occupied iron-binding sites </a:t>
            </a:r>
            <a:r>
              <a:rPr lang="en-US" altLang="en-US" sz="1800" dirty="0"/>
              <a:t>and </a:t>
            </a:r>
            <a:r>
              <a:rPr lang="en-US" altLang="en-US" sz="1800" dirty="0">
                <a:solidFill>
                  <a:schemeClr val="tx2"/>
                </a:solidFill>
              </a:rPr>
              <a:t>reflects iron transport </a:t>
            </a:r>
            <a:r>
              <a:rPr lang="en-US" altLang="en-US" sz="1800" dirty="0"/>
              <a:t>rather than storage. </a:t>
            </a:r>
          </a:p>
          <a:p>
            <a:pPr>
              <a:buNone/>
            </a:pPr>
            <a:r>
              <a:rPr lang="en-US" altLang="en-US" sz="1800" dirty="0"/>
              <a:t>	</a:t>
            </a:r>
            <a:r>
              <a:rPr lang="en-US" altLang="en-US" sz="1800" b="1" dirty="0" err="1"/>
              <a:t>Tfsat</a:t>
            </a:r>
            <a:r>
              <a:rPr lang="en-US" altLang="en-US" sz="1800" b="1" dirty="0"/>
              <a:t> is </a:t>
            </a:r>
            <a:r>
              <a:rPr lang="en-US" altLang="en-US" sz="1800" b="1" dirty="0">
                <a:solidFill>
                  <a:schemeClr val="tx2"/>
                </a:solidFill>
              </a:rPr>
              <a:t>serum iron divided by TIBC</a:t>
            </a:r>
            <a:r>
              <a:rPr lang="en-US" altLang="en-US" sz="1800" b="1" dirty="0"/>
              <a:t>, expressed as a </a:t>
            </a:r>
            <a:r>
              <a:rPr lang="en-US" altLang="en-US" sz="1800" b="1" dirty="0">
                <a:solidFill>
                  <a:schemeClr val="tx2"/>
                </a:solidFill>
              </a:rPr>
              <a:t>percent</a:t>
            </a:r>
            <a:r>
              <a:rPr lang="en-US" altLang="en-US" sz="1800" b="1" dirty="0"/>
              <a:t>. </a:t>
            </a:r>
          </a:p>
          <a:p>
            <a:pPr>
              <a:buNone/>
            </a:pPr>
            <a:r>
              <a:rPr lang="en-US" altLang="en-US" sz="1800" dirty="0"/>
              <a:t>	Low </a:t>
            </a:r>
            <a:r>
              <a:rPr lang="en-US" altLang="en-US" sz="1800" dirty="0" err="1"/>
              <a:t>Tfsat</a:t>
            </a:r>
            <a:r>
              <a:rPr lang="en-US" altLang="en-US" sz="1800" dirty="0"/>
              <a:t> implies low serum iron levels relative to the number of available iron-binding sites, </a:t>
            </a:r>
            <a:r>
              <a:rPr lang="en-US" altLang="en-US" sz="1800" dirty="0">
                <a:solidFill>
                  <a:schemeClr val="tx2"/>
                </a:solidFill>
              </a:rPr>
              <a:t>suggesting low iron stores. </a:t>
            </a:r>
          </a:p>
          <a:p>
            <a:pPr>
              <a:buNone/>
            </a:pPr>
            <a:r>
              <a:rPr lang="en-US" altLang="en-US" sz="1800" dirty="0"/>
              <a:t>       </a:t>
            </a:r>
            <a:r>
              <a:rPr lang="en-US" altLang="en-US" sz="1800" dirty="0" err="1"/>
              <a:t>Tfsat</a:t>
            </a:r>
            <a:r>
              <a:rPr lang="en-US" altLang="en-US" sz="1800" dirty="0"/>
              <a:t> decreases before anemia develops, but not early enough to identify iron depletion. </a:t>
            </a:r>
          </a:p>
          <a:p>
            <a:pPr>
              <a:buNone/>
            </a:pPr>
            <a:r>
              <a:rPr lang="en-US" altLang="en-US" sz="1800" dirty="0"/>
              <a:t>		</a:t>
            </a:r>
          </a:p>
          <a:p>
            <a:pPr eaLnBrk="1" hangingPunct="1"/>
            <a:r>
              <a:rPr lang="en-US" altLang="en-US" sz="1800" b="1" dirty="0" smtClean="0">
                <a:solidFill>
                  <a:srgbClr val="C00000"/>
                </a:solidFill>
              </a:rPr>
              <a:t>Zinc </a:t>
            </a:r>
            <a:r>
              <a:rPr lang="en-US" altLang="en-US" sz="1800" b="1" dirty="0" err="1" smtClean="0">
                <a:solidFill>
                  <a:srgbClr val="C00000"/>
                </a:solidFill>
              </a:rPr>
              <a:t>protoporphyrin</a:t>
            </a:r>
            <a:r>
              <a:rPr lang="en-US" altLang="en-US" sz="1800" b="1" dirty="0" smtClean="0">
                <a:solidFill>
                  <a:srgbClr val="C00000"/>
                </a:solidFill>
              </a:rPr>
              <a:t> (ZPP): </a:t>
            </a:r>
            <a:r>
              <a:rPr lang="en-US" altLang="en-US" sz="1800" dirty="0" smtClean="0"/>
              <a:t>when </a:t>
            </a:r>
            <a:r>
              <a:rPr lang="en-US" altLang="en-US" sz="1800" dirty="0" smtClean="0">
                <a:solidFill>
                  <a:schemeClr val="tx2"/>
                </a:solidFill>
              </a:rPr>
              <a:t>zinc is incorporated </a:t>
            </a:r>
            <a:r>
              <a:rPr lang="en-US" altLang="en-US" sz="1800" dirty="0" smtClean="0"/>
              <a:t>into </a:t>
            </a:r>
            <a:r>
              <a:rPr lang="en-US" altLang="en-US" sz="1800" dirty="0" err="1" smtClean="0"/>
              <a:t>protoporphyrin</a:t>
            </a:r>
            <a:r>
              <a:rPr lang="en-US" altLang="en-US" sz="1800" dirty="0" smtClean="0"/>
              <a:t>  in place of iron during the </a:t>
            </a:r>
            <a:r>
              <a:rPr lang="en-US" altLang="en-US" sz="1800" dirty="0" smtClean="0">
                <a:solidFill>
                  <a:schemeClr val="tx2"/>
                </a:solidFill>
              </a:rPr>
              <a:t>final step </a:t>
            </a:r>
            <a:r>
              <a:rPr lang="en-US" altLang="en-US" sz="1800" dirty="0" smtClean="0"/>
              <a:t>of </a:t>
            </a:r>
            <a:r>
              <a:rPr lang="en-US" altLang="en-US" sz="1800" dirty="0" err="1" smtClean="0"/>
              <a:t>heme</a:t>
            </a:r>
            <a:r>
              <a:rPr lang="en-US" altLang="en-US" sz="1800" dirty="0" smtClean="0"/>
              <a:t> biosynthesis.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1800" dirty="0" smtClean="0"/>
              <a:t>	when </a:t>
            </a:r>
            <a:r>
              <a:rPr lang="en-US" altLang="en-US" sz="1800" dirty="0" smtClean="0">
                <a:solidFill>
                  <a:schemeClr val="tx2"/>
                </a:solidFill>
              </a:rPr>
              <a:t>iron is in deficit, the production of ZPP increases </a:t>
            </a:r>
            <a:r>
              <a:rPr lang="en-US" altLang="en-US" sz="1800" dirty="0" smtClean="0"/>
              <a:t>and the </a:t>
            </a:r>
            <a:r>
              <a:rPr lang="en-US" altLang="en-US" sz="1800" b="1" dirty="0" smtClean="0">
                <a:solidFill>
                  <a:schemeClr val="tx2"/>
                </a:solidFill>
              </a:rPr>
              <a:t>ZPP/</a:t>
            </a:r>
            <a:r>
              <a:rPr lang="en-US" altLang="en-US" sz="1800" b="1" dirty="0" err="1" smtClean="0">
                <a:solidFill>
                  <a:schemeClr val="tx2"/>
                </a:solidFill>
              </a:rPr>
              <a:t>heme</a:t>
            </a:r>
            <a:r>
              <a:rPr lang="en-US" altLang="en-US" sz="1800" b="1" dirty="0" smtClean="0">
                <a:solidFill>
                  <a:schemeClr val="tx2"/>
                </a:solidFill>
              </a:rPr>
              <a:t> ratio </a:t>
            </a:r>
            <a:r>
              <a:rPr lang="en-US" altLang="en-US" sz="1800" dirty="0" smtClean="0"/>
              <a:t>becomes elevated.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1800" dirty="0" smtClean="0"/>
              <a:t>	ZPP/</a:t>
            </a:r>
            <a:r>
              <a:rPr lang="en-US" altLang="en-US" sz="1800" dirty="0" err="1" smtClean="0"/>
              <a:t>heme</a:t>
            </a:r>
            <a:r>
              <a:rPr lang="en-US" altLang="en-US" sz="1800" dirty="0" smtClean="0"/>
              <a:t> </a:t>
            </a:r>
            <a:r>
              <a:rPr lang="en-US" altLang="en-US" sz="1800" dirty="0" smtClean="0">
                <a:solidFill>
                  <a:schemeClr val="tx2"/>
                </a:solidFill>
              </a:rPr>
              <a:t>reflects iron status during hemoglobin synthesis </a:t>
            </a:r>
            <a:r>
              <a:rPr lang="en-US" altLang="en-US" sz="1800" dirty="0" smtClean="0"/>
              <a:t>and detects iron deficiency before the onset of anemia.</a:t>
            </a:r>
          </a:p>
          <a:p>
            <a:pPr eaLnBrk="1" hangingPunct="1"/>
            <a:endParaRPr lang="en-US" altLang="en-US" sz="1800" dirty="0" smtClean="0"/>
          </a:p>
          <a:p>
            <a:pPr eaLnBrk="1" hangingPunct="1"/>
            <a:r>
              <a:rPr lang="en-US" altLang="en-US" sz="1800" b="1" dirty="0" smtClean="0">
                <a:solidFill>
                  <a:srgbClr val="C00000"/>
                </a:solidFill>
              </a:rPr>
              <a:t>free erythrocyte </a:t>
            </a:r>
            <a:r>
              <a:rPr lang="en-US" altLang="en-US" sz="1800" b="1" dirty="0" err="1" smtClean="0">
                <a:solidFill>
                  <a:srgbClr val="C00000"/>
                </a:solidFill>
              </a:rPr>
              <a:t>protoporphyrin</a:t>
            </a:r>
            <a:r>
              <a:rPr lang="en-US" altLang="en-US" sz="1800" b="1" dirty="0" smtClean="0">
                <a:solidFill>
                  <a:srgbClr val="C00000"/>
                </a:solidFill>
              </a:rPr>
              <a:t> (FEP):  </a:t>
            </a:r>
            <a:r>
              <a:rPr lang="en-US" altLang="en-US" sz="1800" dirty="0" smtClean="0"/>
              <a:t>when </a:t>
            </a:r>
            <a:r>
              <a:rPr lang="en-US" altLang="en-US" sz="1800" dirty="0" smtClean="0">
                <a:solidFill>
                  <a:schemeClr val="tx2"/>
                </a:solidFill>
              </a:rPr>
              <a:t>zinc is stripped </a:t>
            </a:r>
            <a:r>
              <a:rPr lang="en-US" altLang="en-US" sz="1800" dirty="0" smtClean="0"/>
              <a:t>from ZPP and also is used as a marker of iron deficiency without anemia.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1800" dirty="0" smtClean="0"/>
              <a:t>	ZPP and FEP both are elevated with lead poisoning and chronic disease, making them less useful for the diagnosis of anemia.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18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C566D-A8FC-4A52-9AE6-5F5C05A88D0B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91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Treatment of cause of IDA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Recurrent infections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2000" dirty="0" smtClean="0"/>
              <a:t>		</a:t>
            </a:r>
            <a:r>
              <a:rPr lang="en-US" altLang="en-US" sz="2000" dirty="0" err="1" smtClean="0"/>
              <a:t>Diarrhoea</a:t>
            </a:r>
            <a:endParaRPr lang="en-US" altLang="en-US" sz="20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2000" dirty="0" smtClean="0"/>
              <a:t>		Acute respiratory infections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Malaria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Worm infestations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44108-B6B9-4A78-90C4-5C90E5622DFA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1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Iron Supplementation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2000" b="1" dirty="0" smtClean="0"/>
              <a:t>Oral Iron Therapy</a:t>
            </a:r>
          </a:p>
          <a:p>
            <a:pPr eaLnBrk="1" hangingPunct="1"/>
            <a:r>
              <a:rPr lang="en-US" altLang="en-US" sz="1800" dirty="0" smtClean="0"/>
              <a:t>Is safe, cost effective, convenient, well tolerated.</a:t>
            </a:r>
          </a:p>
          <a:p>
            <a:pPr eaLnBrk="1" hangingPunct="1"/>
            <a:r>
              <a:rPr lang="en-US" altLang="en-US" sz="1800" b="1" dirty="0" smtClean="0">
                <a:solidFill>
                  <a:schemeClr val="tx2"/>
                </a:solidFill>
              </a:rPr>
              <a:t>Given empty stomach or in between meals</a:t>
            </a:r>
            <a:r>
              <a:rPr lang="en-US" altLang="en-US" sz="1800" b="1" dirty="0" smtClean="0"/>
              <a:t>.</a:t>
            </a:r>
          </a:p>
          <a:p>
            <a:r>
              <a:rPr lang="en-US" altLang="en-US" sz="1800" dirty="0" smtClean="0"/>
              <a:t>Ferrous </a:t>
            </a:r>
            <a:r>
              <a:rPr lang="en-US" altLang="en-US" sz="1800" dirty="0"/>
              <a:t>salts are preferred as they are better absorbed than ferric forms</a:t>
            </a:r>
            <a:r>
              <a:rPr lang="en-US" altLang="en-US" sz="1800" dirty="0" smtClean="0"/>
              <a:t>.</a:t>
            </a:r>
          </a:p>
          <a:p>
            <a:r>
              <a:rPr lang="en-US" sz="1800" dirty="0"/>
              <a:t>Many </a:t>
            </a:r>
            <a:r>
              <a:rPr lang="en-US" sz="1800" b="1" dirty="0">
                <a:solidFill>
                  <a:schemeClr val="tx2"/>
                </a:solidFill>
              </a:rPr>
              <a:t>new iron preparations </a:t>
            </a:r>
            <a:r>
              <a:rPr lang="en-US" sz="1800" dirty="0"/>
              <a:t>are now available </a:t>
            </a:r>
            <a:r>
              <a:rPr lang="en-US" sz="1800" dirty="0" smtClean="0"/>
              <a:t>that are </a:t>
            </a:r>
            <a:r>
              <a:rPr lang="en-US" sz="1800" dirty="0"/>
              <a:t>not affected by the dietary factors, and have </a:t>
            </a:r>
            <a:r>
              <a:rPr lang="en-US" sz="1800" dirty="0" smtClean="0"/>
              <a:t>less gastrointestinal </a:t>
            </a:r>
            <a:r>
              <a:rPr lang="en-US" sz="1800" dirty="0"/>
              <a:t>side effects</a:t>
            </a:r>
            <a:r>
              <a:rPr lang="en-US" sz="1800" dirty="0" smtClean="0"/>
              <a:t>.  </a:t>
            </a:r>
            <a:r>
              <a:rPr lang="en-US" sz="1800" dirty="0"/>
              <a:t>These are </a:t>
            </a:r>
            <a:r>
              <a:rPr lang="en-US" sz="1800" b="1" dirty="0">
                <a:solidFill>
                  <a:schemeClr val="tx2"/>
                </a:solidFill>
              </a:rPr>
              <a:t>iron </a:t>
            </a:r>
            <a:r>
              <a:rPr lang="en-US" sz="1800" b="1" dirty="0" err="1" smtClean="0">
                <a:solidFill>
                  <a:schemeClr val="tx2"/>
                </a:solidFill>
              </a:rPr>
              <a:t>polymaltose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smtClean="0">
                <a:solidFill>
                  <a:schemeClr val="tx2"/>
                </a:solidFill>
              </a:rPr>
              <a:t>complex</a:t>
            </a:r>
            <a:r>
              <a:rPr lang="en-US" sz="1800" b="1" dirty="0">
                <a:solidFill>
                  <a:schemeClr val="tx2"/>
                </a:solidFill>
              </a:rPr>
              <a:t>, iron amino acid chelates and carbonyl iron</a:t>
            </a:r>
            <a:r>
              <a:rPr lang="en-US" sz="1800" b="1" dirty="0"/>
              <a:t>. </a:t>
            </a:r>
            <a:r>
              <a:rPr lang="en-US" sz="1800" dirty="0" smtClean="0"/>
              <a:t>Newer iron </a:t>
            </a:r>
            <a:r>
              <a:rPr lang="en-US" sz="1800" dirty="0"/>
              <a:t>preparations such as </a:t>
            </a:r>
            <a:r>
              <a:rPr lang="en-US" sz="1800" b="1" dirty="0">
                <a:solidFill>
                  <a:schemeClr val="tx2"/>
                </a:solidFill>
              </a:rPr>
              <a:t>ferrous </a:t>
            </a:r>
            <a:r>
              <a:rPr lang="en-US" sz="1800" b="1" dirty="0" err="1">
                <a:solidFill>
                  <a:schemeClr val="tx2"/>
                </a:solidFill>
              </a:rPr>
              <a:t>ascorbate</a:t>
            </a:r>
            <a:r>
              <a:rPr lang="en-US" sz="1800" b="1" dirty="0">
                <a:solidFill>
                  <a:schemeClr val="tx2"/>
                </a:solidFill>
              </a:rPr>
              <a:t> and </a:t>
            </a:r>
            <a:r>
              <a:rPr lang="en-US" sz="1800" b="1" dirty="0" smtClean="0">
                <a:solidFill>
                  <a:schemeClr val="tx2"/>
                </a:solidFill>
              </a:rPr>
              <a:t>ferrous </a:t>
            </a:r>
            <a:r>
              <a:rPr lang="en-US" sz="1800" b="1" dirty="0" err="1" smtClean="0">
                <a:solidFill>
                  <a:schemeClr val="tx2"/>
                </a:solidFill>
              </a:rPr>
              <a:t>bisglycinate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dirty="0"/>
              <a:t>have a high bioavailability and are less </a:t>
            </a:r>
            <a:r>
              <a:rPr lang="en-US" sz="1800" dirty="0" smtClean="0"/>
              <a:t>affected by </a:t>
            </a:r>
            <a:r>
              <a:rPr lang="en-US" sz="1800" dirty="0"/>
              <a:t>dietary factors and have fewer gastrointestinal </a:t>
            </a:r>
            <a:r>
              <a:rPr lang="en-US" sz="1800" dirty="0" smtClean="0"/>
              <a:t>side effects.</a:t>
            </a:r>
          </a:p>
          <a:p>
            <a:r>
              <a:rPr lang="en-US" sz="1800" dirty="0"/>
              <a:t>The recommended dosage of elemental iron is </a:t>
            </a:r>
            <a:r>
              <a:rPr lang="en-US" sz="1800" b="1" dirty="0">
                <a:solidFill>
                  <a:schemeClr val="tx2"/>
                </a:solidFill>
              </a:rPr>
              <a:t>3 </a:t>
            </a:r>
            <a:r>
              <a:rPr lang="en-US" sz="1800" b="1" dirty="0" smtClean="0">
                <a:solidFill>
                  <a:schemeClr val="tx2"/>
                </a:solidFill>
              </a:rPr>
              <a:t>mg/kg/day</a:t>
            </a:r>
            <a:r>
              <a:rPr lang="en-US" sz="1800" b="1" dirty="0" smtClean="0"/>
              <a:t>.</a:t>
            </a:r>
            <a:r>
              <a:rPr lang="en-US" sz="1800" b="1" dirty="0"/>
              <a:t> </a:t>
            </a:r>
            <a:r>
              <a:rPr lang="en-US" sz="1800" dirty="0" smtClean="0"/>
              <a:t>Single daily </a:t>
            </a:r>
            <a:r>
              <a:rPr lang="en-US" sz="1800" dirty="0"/>
              <a:t>doses are as effective, but 2–3 divided doses are </a:t>
            </a:r>
            <a:r>
              <a:rPr lang="en-US" sz="1800" dirty="0" smtClean="0"/>
              <a:t>better tolerated </a:t>
            </a:r>
            <a:r>
              <a:rPr lang="en-US" sz="1800" dirty="0"/>
              <a:t>by children.</a:t>
            </a:r>
            <a:endParaRPr lang="en-US" sz="1800" dirty="0" smtClean="0"/>
          </a:p>
          <a:p>
            <a:r>
              <a:rPr lang="en-US" altLang="en-US" sz="1800" dirty="0"/>
              <a:t>Therapy continued for </a:t>
            </a:r>
            <a:r>
              <a:rPr lang="en-US" altLang="en-US" sz="1800" b="1" dirty="0">
                <a:solidFill>
                  <a:schemeClr val="tx2"/>
                </a:solidFill>
              </a:rPr>
              <a:t>at least 2-3 months </a:t>
            </a:r>
            <a:r>
              <a:rPr lang="en-US" altLang="en-US" sz="1800" dirty="0"/>
              <a:t>after </a:t>
            </a:r>
            <a:r>
              <a:rPr lang="en-US" altLang="en-US" sz="1800" dirty="0" err="1"/>
              <a:t>Hb</a:t>
            </a:r>
            <a:r>
              <a:rPr lang="en-US" altLang="en-US" sz="1800" dirty="0"/>
              <a:t> becomes normal, to replenish iron stores.</a:t>
            </a:r>
          </a:p>
          <a:p>
            <a:endParaRPr lang="en-US" altLang="en-US" sz="1800" dirty="0"/>
          </a:p>
          <a:p>
            <a:pPr eaLnBrk="1" hangingPunct="1"/>
            <a:endParaRPr lang="en-US" altLang="en-US" sz="1800" dirty="0" smtClean="0"/>
          </a:p>
        </p:txBody>
      </p:sp>
      <p:pic>
        <p:nvPicPr>
          <p:cNvPr id="35844" name="Picture 8" descr="ANd9GcQHy2hqRGY1v6j9m6kqpNAYspEqlcvah2Y_SyGlrwwURZP_Vu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834-657D-4581-AD5B-61003B48FD4D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5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Dietary Factors that Enhance and Inhibit Iron Absorption</a:t>
            </a:r>
            <a:endParaRPr lang="en-US" sz="2400" b="1" dirty="0"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4089106"/>
              </p:ext>
            </p:extLst>
          </p:nvPr>
        </p:nvGraphicFramePr>
        <p:xfrm>
          <a:off x="1752600" y="1371600"/>
          <a:ext cx="5638800" cy="4256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19400"/>
                <a:gridCol w="2819400"/>
              </a:tblGrid>
              <a:tr h="36570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C00000"/>
                          </a:solidFill>
                        </a:rPr>
                        <a:t>Enhance</a:t>
                      </a:r>
                      <a:endParaRPr lang="en-US" sz="20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C00000"/>
                          </a:solidFill>
                        </a:rPr>
                        <a:t>Inhibit</a:t>
                      </a:r>
                      <a:endParaRPr lang="en-US" sz="20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Meat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Phosphate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Fish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Calcium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Poultry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Tea[Tannic acid]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Seafood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Coffee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 smtClean="0"/>
                        <a:t>Gastricacid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Cola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Ascorbic acid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Soy protein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 smtClean="0"/>
                        <a:t>Malic</a:t>
                      </a:r>
                      <a:r>
                        <a:rPr lang="en-US" sz="2000" dirty="0" smtClean="0"/>
                        <a:t> acid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High doses of minerals</a:t>
                      </a:r>
                      <a:endParaRPr lang="en-US" sz="2000" dirty="0"/>
                    </a:p>
                  </a:txBody>
                  <a:tcPr marT="45713" marB="45713"/>
                </a:tc>
              </a:tr>
              <a:tr h="482527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 smtClean="0"/>
                        <a:t>citricacid</a:t>
                      </a:r>
                      <a:endParaRPr lang="en-US" sz="2000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Bran/fiber</a:t>
                      </a:r>
                      <a:endParaRPr lang="en-US" sz="2000" dirty="0"/>
                    </a:p>
                  </a:txBody>
                  <a:tcPr marT="45713" marB="45713"/>
                </a:tc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D5542-3E04-40D0-AFEC-1E686E434431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6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Sequence of events after iron therapy in IDA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7721874"/>
              </p:ext>
            </p:extLst>
          </p:nvPr>
        </p:nvGraphicFramePr>
        <p:xfrm>
          <a:off x="685800" y="1752600"/>
          <a:ext cx="7772400" cy="3432176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979762"/>
                <a:gridCol w="5792638"/>
              </a:tblGrid>
              <a:tr h="758939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Time after iron administration</a:t>
                      </a:r>
                      <a:endParaRPr lang="en-US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Development</a:t>
                      </a:r>
                      <a:endParaRPr lang="en-US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1" marB="45721"/>
                </a:tc>
              </a:tr>
              <a:tr h="914425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2-24 hrs</a:t>
                      </a:r>
                      <a:endParaRPr lang="en-US" sz="1800" b="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/>
                        <a:t>Replacement of intracellular iron enzymes, subjective improvement, decreased</a:t>
                      </a:r>
                      <a:r>
                        <a:rPr lang="en-US" sz="1800" b="0" baseline="0" dirty="0" smtClean="0"/>
                        <a:t> irritability and increased appetite.</a:t>
                      </a:r>
                      <a:endParaRPr lang="en-US" sz="1800" b="0" dirty="0"/>
                    </a:p>
                  </a:txBody>
                  <a:tcPr marT="45721" marB="45721"/>
                </a:tc>
              </a:tr>
              <a:tr h="439703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24-48 hrs</a:t>
                      </a:r>
                      <a:endParaRPr lang="en-US" sz="1800" b="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/>
                        <a:t>Initial bone</a:t>
                      </a:r>
                      <a:r>
                        <a:rPr lang="en-US" sz="1800" b="0" baseline="0" dirty="0" smtClean="0"/>
                        <a:t> marrow response, </a:t>
                      </a:r>
                      <a:r>
                        <a:rPr lang="en-US" sz="1800" b="0" baseline="0" dirty="0" err="1" smtClean="0"/>
                        <a:t>erthroid</a:t>
                      </a:r>
                      <a:r>
                        <a:rPr lang="en-US" sz="1800" b="0" baseline="0" dirty="0" smtClean="0"/>
                        <a:t> hyperplasia</a:t>
                      </a:r>
                      <a:endParaRPr lang="en-US" sz="1800" b="0" dirty="0"/>
                    </a:p>
                  </a:txBody>
                  <a:tcPr marT="45721" marB="45721"/>
                </a:tc>
              </a:tr>
              <a:tr h="439703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48-72 hrs</a:t>
                      </a:r>
                      <a:endParaRPr lang="en-US" sz="1800" b="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err="1" smtClean="0"/>
                        <a:t>Reticulocytosis</a:t>
                      </a:r>
                      <a:r>
                        <a:rPr lang="en-US" sz="1800" b="0" dirty="0" smtClean="0"/>
                        <a:t> peaking at 5-7 days</a:t>
                      </a:r>
                      <a:endParaRPr lang="en-US" sz="1800" b="0" dirty="0"/>
                    </a:p>
                  </a:txBody>
                  <a:tcPr marT="45721" marB="45721"/>
                </a:tc>
              </a:tr>
              <a:tr h="439703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4-30 days</a:t>
                      </a:r>
                      <a:endParaRPr lang="en-US" sz="1800" b="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/>
                        <a:t>Increase in </a:t>
                      </a:r>
                      <a:r>
                        <a:rPr lang="en-US" sz="1800" b="0" dirty="0" err="1" smtClean="0"/>
                        <a:t>Hb</a:t>
                      </a:r>
                      <a:r>
                        <a:rPr lang="en-US" sz="1800" b="0" dirty="0" smtClean="0"/>
                        <a:t> level</a:t>
                      </a:r>
                      <a:endParaRPr lang="en-US" sz="1800" b="0" dirty="0"/>
                    </a:p>
                  </a:txBody>
                  <a:tcPr marT="45721" marB="45721"/>
                </a:tc>
              </a:tr>
              <a:tr h="439703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1-3 months</a:t>
                      </a:r>
                      <a:endParaRPr lang="en-US" sz="1800" b="0" dirty="0"/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/>
                        <a:t>Repletion of stores</a:t>
                      </a:r>
                      <a:endParaRPr lang="en-US" sz="1800" b="0" dirty="0"/>
                    </a:p>
                  </a:txBody>
                  <a:tcPr marT="45721" marB="45721"/>
                </a:tc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721CA-C43C-43F7-92BD-A934D5C2671C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0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000" b="1" dirty="0" smtClean="0"/>
              <a:t>Pica, </a:t>
            </a:r>
            <a:r>
              <a:rPr lang="en-US" altLang="en-US" sz="2000" b="1" dirty="0" err="1" smtClean="0"/>
              <a:t>Pagophagia</a:t>
            </a:r>
            <a:r>
              <a:rPr lang="en-US" altLang="en-US" sz="2000" b="1" dirty="0" smtClean="0"/>
              <a:t> </a:t>
            </a:r>
            <a:r>
              <a:rPr lang="en-US" altLang="en-US" sz="2000" dirty="0" smtClean="0"/>
              <a:t>and non specific symptoms disappear within one week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b="1" dirty="0" smtClean="0"/>
              <a:t>Epithelial lesions </a:t>
            </a:r>
            <a:r>
              <a:rPr lang="en-US" altLang="en-US" sz="2000" dirty="0" smtClean="0"/>
              <a:t>affecting tongue and nails respond to treatment after 2 weeks of therapy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b="1" dirty="0" err="1" smtClean="0"/>
              <a:t>Koilonychia</a:t>
            </a:r>
            <a:r>
              <a:rPr lang="en-US" altLang="en-US" sz="2000" dirty="0" smtClean="0"/>
              <a:t> disappear within 3-6 months</a:t>
            </a:r>
          </a:p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A </a:t>
            </a:r>
            <a:r>
              <a:rPr lang="en-US" altLang="en-US" sz="2000" b="1" dirty="0" smtClean="0"/>
              <a:t>Positive response </a:t>
            </a:r>
            <a:r>
              <a:rPr lang="en-US" altLang="en-US" sz="2000" dirty="0" smtClean="0"/>
              <a:t>is considered when there is daily rise in the </a:t>
            </a:r>
            <a:r>
              <a:rPr lang="en-US" altLang="en-US" sz="2000" b="1" dirty="0" err="1" smtClean="0"/>
              <a:t>Hb</a:t>
            </a:r>
            <a:r>
              <a:rPr lang="en-US" altLang="en-US" sz="2000" b="1" dirty="0" smtClean="0"/>
              <a:t> concentration of 0.1 g/dl from fourth day onwards.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EF89E-3DE2-4C4C-8077-7F3AC1D40478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67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467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Major side effects of oral iron therapy</a:t>
            </a:r>
            <a:b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838200" y="884237"/>
            <a:ext cx="7467600" cy="5440363"/>
          </a:xfrm>
        </p:spPr>
        <p:txBody>
          <a:bodyPr>
            <a:noAutofit/>
          </a:bodyPr>
          <a:lstStyle/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Heart burn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Nausea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Vomiting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Abdominal cramps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Diarrhea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Constipation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Staining of Tongue and teeth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Blackish discoloration of stools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</a:pPr>
            <a:r>
              <a:rPr lang="en-US" altLang="en-US" sz="2000" dirty="0" smtClean="0"/>
              <a:t>Rarely Acute iron poisoning and death</a:t>
            </a:r>
          </a:p>
          <a:p>
            <a:pPr marL="0" eaLnBrk="1" hangingPunct="1">
              <a:lnSpc>
                <a:spcPct val="16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en-US" altLang="en-US" sz="2000" b="1" dirty="0" smtClean="0"/>
              <a:t>Absorption of 60mg/kg is probably necessary for development of significant iron poisoning.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FCEA5-301C-4C77-BE20-895D8567EEE5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7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467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200" b="1" dirty="0" smtClean="0">
                <a:latin typeface="+mn-lt"/>
              </a:rPr>
              <a:t>Failure to response for oral iron therapy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en-US" sz="1800" dirty="0" smtClean="0"/>
              <a:t>Wrong Diagnosis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smtClean="0"/>
              <a:t>Poor compliance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smtClean="0"/>
              <a:t>Discontinuation of treatment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smtClean="0"/>
              <a:t>Selection of preparation with poor </a:t>
            </a:r>
            <a:r>
              <a:rPr lang="en-US" altLang="en-US" sz="1800" dirty="0" err="1" smtClean="0"/>
              <a:t>absorbtion</a:t>
            </a:r>
            <a:r>
              <a:rPr lang="en-US" altLang="en-US" sz="1800" dirty="0" smtClean="0"/>
              <a:t> of iron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smtClean="0"/>
              <a:t>Adverse symptoms such as constipation, </a:t>
            </a:r>
            <a:r>
              <a:rPr lang="en-US" altLang="en-US" sz="1800" dirty="0" err="1" smtClean="0"/>
              <a:t>diarrhoea,heart</a:t>
            </a:r>
            <a:r>
              <a:rPr lang="en-US" altLang="en-US" sz="1800" dirty="0" smtClean="0"/>
              <a:t> </a:t>
            </a:r>
            <a:r>
              <a:rPr lang="en-US" altLang="en-US" sz="1800" dirty="0" err="1" smtClean="0"/>
              <a:t>burnand</a:t>
            </a:r>
            <a:r>
              <a:rPr lang="en-US" altLang="en-US" sz="1800" dirty="0" smtClean="0"/>
              <a:t> abdominal cramps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err="1" smtClean="0"/>
              <a:t>Malabsorbtion</a:t>
            </a:r>
            <a:r>
              <a:rPr lang="en-US" altLang="en-US" sz="1800" dirty="0" smtClean="0"/>
              <a:t> </a:t>
            </a:r>
            <a:r>
              <a:rPr lang="en-US" altLang="en-US" sz="1800" dirty="0" err="1" smtClean="0"/>
              <a:t>dueto</a:t>
            </a:r>
            <a:r>
              <a:rPr lang="en-US" altLang="en-US" sz="1800" dirty="0" smtClean="0"/>
              <a:t> GIT disease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smtClean="0"/>
              <a:t>Loss at a greater rate – chronic bleeding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6EF9B-D0E3-4F53-8A8B-E9903A335554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6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686477"/>
              </p:ext>
            </p:extLst>
          </p:nvPr>
        </p:nvGraphicFramePr>
        <p:xfrm>
          <a:off x="457200" y="457200"/>
          <a:ext cx="8229600" cy="6140926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537460"/>
                <a:gridCol w="5692140"/>
              </a:tblGrid>
              <a:tr h="677787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Recommended Guidelines for preventing and treating iron deficiency anemia in infants and children</a:t>
                      </a:r>
                      <a:endParaRPr lang="en-US"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T="45719" marB="45719"/>
                </a:tc>
                <a:tc hMerge="1"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/>
                </a:tc>
              </a:tr>
              <a:tr h="2011632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Term,</a:t>
                      </a:r>
                      <a:r>
                        <a:rPr lang="en-US" sz="1800" b="1" baseline="0" dirty="0" smtClean="0"/>
                        <a:t> Breastfed Infants</a:t>
                      </a:r>
                      <a:endParaRPr lang="en-US" sz="18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1 mg/kg/day of supplemental iron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0" baseline="0" dirty="0" smtClean="0"/>
                        <a:t>starting at age 4 months until the introduction of supplementary food.</a:t>
                      </a:r>
                    </a:p>
                    <a:p>
                      <a:endParaRPr lang="en-US" sz="1800" b="0" baseline="0" dirty="0" smtClean="0"/>
                    </a:p>
                    <a:p>
                      <a:r>
                        <a:rPr lang="en-US" sz="1800" b="0" baseline="0" dirty="0" smtClean="0"/>
                        <a:t>After weaning from breast ,stop supplementary iron use </a:t>
                      </a:r>
                      <a:r>
                        <a:rPr lang="en-US" sz="1800" b="1" baseline="0" dirty="0" smtClean="0"/>
                        <a:t>iron fortified infant formula </a:t>
                      </a:r>
                      <a:r>
                        <a:rPr lang="en-US" sz="1800" b="0" baseline="0" dirty="0" smtClean="0"/>
                        <a:t>until age 12 months.</a:t>
                      </a:r>
                    </a:p>
                    <a:p>
                      <a:endParaRPr lang="en-US" sz="1800" b="0" baseline="0" dirty="0" smtClean="0"/>
                    </a:p>
                    <a:p>
                      <a:r>
                        <a:rPr lang="en-US" sz="1800" b="0" baseline="0" dirty="0" smtClean="0"/>
                        <a:t>Avoid cow’s milk until after age 12 months.</a:t>
                      </a:r>
                      <a:endParaRPr lang="en-US" sz="1800" b="0" dirty="0"/>
                    </a:p>
                  </a:txBody>
                  <a:tcPr marT="45719" marB="45719"/>
                </a:tc>
              </a:tr>
              <a:tr h="914378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Term, Formula fed Infants</a:t>
                      </a:r>
                      <a:endParaRPr lang="en-US" sz="18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Use </a:t>
                      </a:r>
                      <a:r>
                        <a:rPr lang="en-US" sz="1800" b="1" dirty="0" smtClean="0"/>
                        <a:t>iron-</a:t>
                      </a:r>
                      <a:r>
                        <a:rPr lang="en-US" sz="1800" b="1" baseline="0" dirty="0" smtClean="0"/>
                        <a:t> fortified infant formula </a:t>
                      </a:r>
                      <a:r>
                        <a:rPr lang="en-US" sz="1800" b="0" baseline="0" dirty="0" smtClean="0"/>
                        <a:t>until age 12 months.</a:t>
                      </a:r>
                    </a:p>
                    <a:p>
                      <a:endParaRPr lang="en-US" sz="1800" b="0" baseline="0" dirty="0" smtClean="0"/>
                    </a:p>
                    <a:p>
                      <a:r>
                        <a:rPr lang="en-US" sz="1800" b="0" baseline="0" dirty="0" smtClean="0"/>
                        <a:t> Avoid cow’s milk until after age 12 months</a:t>
                      </a:r>
                      <a:endParaRPr lang="en-US" sz="1800" b="0" dirty="0"/>
                    </a:p>
                  </a:txBody>
                  <a:tcPr marT="45719" marB="45719"/>
                </a:tc>
              </a:tr>
              <a:tr h="914378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Preterm Infants</a:t>
                      </a:r>
                      <a:endParaRPr lang="en-US" sz="18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2mg/kg/day of supplemental iron or iron-fortified formula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0" baseline="0" dirty="0" smtClean="0"/>
                        <a:t>no later than age </a:t>
                      </a:r>
                      <a:r>
                        <a:rPr lang="en-US" sz="1800" b="1" baseline="0" dirty="0" smtClean="0"/>
                        <a:t>1 month </a:t>
                      </a:r>
                      <a:r>
                        <a:rPr lang="en-US" sz="1800" b="0" baseline="0" dirty="0" smtClean="0"/>
                        <a:t>and continue to age12 months</a:t>
                      </a:r>
                      <a:endParaRPr lang="en-US" sz="1800" b="0" dirty="0"/>
                    </a:p>
                  </a:txBody>
                  <a:tcPr marT="45719" marB="45719"/>
                </a:tc>
              </a:tr>
              <a:tr h="677787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Children</a:t>
                      </a:r>
                      <a:endParaRPr lang="en-US" sz="18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3-6</a:t>
                      </a:r>
                      <a:r>
                        <a:rPr lang="en-US" sz="1800" b="1" baseline="0" dirty="0" smtClean="0"/>
                        <a:t> </a:t>
                      </a:r>
                      <a:r>
                        <a:rPr lang="en-US" sz="1800" b="1" dirty="0" smtClean="0"/>
                        <a:t>mg/kg/day </a:t>
                      </a:r>
                      <a:endParaRPr lang="en-US" sz="1800" b="1" dirty="0"/>
                    </a:p>
                  </a:txBody>
                  <a:tcPr marT="45719" marB="45719"/>
                </a:tc>
              </a:tr>
              <a:tr h="677787">
                <a:tc>
                  <a:txBody>
                    <a:bodyPr/>
                    <a:lstStyle/>
                    <a:p>
                      <a:r>
                        <a:rPr lang="en-US" sz="1800" b="1" dirty="0" err="1" smtClean="0"/>
                        <a:t>Adoloscents</a:t>
                      </a:r>
                      <a:r>
                        <a:rPr lang="en-US" sz="1800" b="1" dirty="0" smtClean="0"/>
                        <a:t> </a:t>
                      </a:r>
                      <a:endParaRPr lang="en-US" sz="1800" b="1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60 mg/dose </a:t>
                      </a:r>
                      <a:endParaRPr lang="en-US" sz="1800" b="1" dirty="0"/>
                    </a:p>
                  </a:txBody>
                  <a:tcPr marT="45719" marB="45719"/>
                </a:tc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0816F-1491-44FA-A816-AFA626023548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554321"/>
              </p:ext>
            </p:extLst>
          </p:nvPr>
        </p:nvGraphicFramePr>
        <p:xfrm>
          <a:off x="381000" y="1066800"/>
          <a:ext cx="8305800" cy="456216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52900"/>
                <a:gridCol w="4152900"/>
              </a:tblGrid>
              <a:tr h="434586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WHO Criteria for </a:t>
                      </a:r>
                      <a:r>
                        <a:rPr lang="en-US" sz="28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Hb</a:t>
                      </a:r>
                      <a:r>
                        <a:rPr lang="en-US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below which</a:t>
                      </a:r>
                      <a:r>
                        <a:rPr lang="en-US" sz="28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person is Anemic</a:t>
                      </a:r>
                      <a:endParaRPr lang="en-US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3233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effectLst/>
                        </a:rPr>
                        <a:t>Age/gender</a:t>
                      </a:r>
                      <a:r>
                        <a:rPr lang="en-US" sz="2000" b="1" baseline="0" dirty="0" smtClean="0">
                          <a:effectLst/>
                        </a:rPr>
                        <a:t> groups</a:t>
                      </a:r>
                      <a:endParaRPr lang="en-US" sz="2000" b="1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effectLst/>
                        </a:rPr>
                        <a:t>Hb</a:t>
                      </a:r>
                      <a:r>
                        <a:rPr lang="en-US" sz="2000" b="1" dirty="0" smtClean="0">
                          <a:effectLst/>
                        </a:rPr>
                        <a:t>(gm/dl)</a:t>
                      </a:r>
                      <a:endParaRPr lang="en-US" sz="2000" b="1" dirty="0">
                        <a:effectLst/>
                      </a:endParaRPr>
                    </a:p>
                  </a:txBody>
                  <a:tcPr anchor="ctr"/>
                </a:tc>
              </a:tr>
              <a:tr h="587969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effectLst/>
                        </a:rPr>
                        <a:t>Children 6months-5 years</a:t>
                      </a:r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&lt;11</a:t>
                      </a:r>
                    </a:p>
                    <a:p>
                      <a:pPr algn="ctr"/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</a:tr>
              <a:tr h="5879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Children 6-14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&lt;12</a:t>
                      </a:r>
                    </a:p>
                    <a:p>
                      <a:pPr algn="ctr"/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</a:tr>
              <a:tr h="587969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effectLst/>
                        </a:rPr>
                        <a:t>Adult Male</a:t>
                      </a:r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&lt;13</a:t>
                      </a:r>
                    </a:p>
                    <a:p>
                      <a:pPr algn="ctr"/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</a:tr>
              <a:tr h="5879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Adult Female (Non-Pregnant)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&lt;12</a:t>
                      </a:r>
                    </a:p>
                    <a:p>
                      <a:pPr algn="ctr"/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</a:tr>
              <a:tr h="8436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effectLst/>
                        </a:rPr>
                        <a:t>Adult Female (Pregnant)</a:t>
                      </a:r>
                    </a:p>
                    <a:p>
                      <a:pPr algn="ctr"/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effectLst/>
                        </a:rPr>
                        <a:t>&lt;11</a:t>
                      </a:r>
                      <a:endParaRPr lang="en-US" sz="2000" b="0" dirty="0">
                        <a:effectLst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A66A-3725-4FDB-8425-230279B308D7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06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Parenteral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iron therapy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7200" cy="4906962"/>
          </a:xfrm>
        </p:spPr>
        <p:txBody>
          <a:bodyPr>
            <a:normAutofit/>
          </a:bodyPr>
          <a:lstStyle/>
          <a:p>
            <a:pPr eaLnBrk="1" hangingPunct="1"/>
            <a:endParaRPr lang="en-US" altLang="en-US" sz="2000" dirty="0" smtClean="0"/>
          </a:p>
          <a:p>
            <a:pPr eaLnBrk="1" hangingPunct="1"/>
            <a:r>
              <a:rPr lang="en-US" altLang="en-US" sz="2000" dirty="0" smtClean="0"/>
              <a:t>Parenteral iron is </a:t>
            </a:r>
            <a:r>
              <a:rPr lang="en-US" altLang="en-US" sz="2000" b="1" dirty="0" smtClean="0"/>
              <a:t>not superior </a:t>
            </a:r>
            <a:r>
              <a:rPr lang="en-US" altLang="en-US" sz="2000" dirty="0" smtClean="0"/>
              <a:t>to oral iron.</a:t>
            </a:r>
          </a:p>
          <a:p>
            <a:pPr eaLnBrk="1" hangingPunct="1"/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Therpy</a:t>
            </a:r>
            <a:r>
              <a:rPr lang="en-US" altLang="en-US" sz="2000" dirty="0" smtClean="0"/>
              <a:t> is </a:t>
            </a:r>
            <a:r>
              <a:rPr lang="en-US" altLang="en-US" sz="2000" b="1" dirty="0" smtClean="0"/>
              <a:t>more expensive </a:t>
            </a:r>
            <a:r>
              <a:rPr lang="en-US" altLang="en-US" sz="2000" dirty="0" smtClean="0"/>
              <a:t>and risky than oral therapy.</a:t>
            </a:r>
          </a:p>
          <a:p>
            <a:pPr eaLnBrk="1" hangingPunct="1"/>
            <a:r>
              <a:rPr lang="en-US" altLang="en-US" sz="2000" b="1" dirty="0" smtClean="0"/>
              <a:t>Indications for parenteral iron therapy</a:t>
            </a:r>
          </a:p>
          <a:p>
            <a:pPr lvl="2" eaLnBrk="1" hangingPunct="1">
              <a:buFont typeface="Arial" charset="0"/>
              <a:buNone/>
            </a:pPr>
            <a:r>
              <a:rPr lang="en-US" altLang="en-US" sz="2000" dirty="0" smtClean="0"/>
              <a:t>Oral iron is poorly tolerated</a:t>
            </a:r>
          </a:p>
          <a:p>
            <a:pPr lvl="2" eaLnBrk="1" hangingPunct="1">
              <a:buFont typeface="Arial" charset="0"/>
              <a:buNone/>
            </a:pPr>
            <a:r>
              <a:rPr lang="en-US" altLang="en-US" sz="2000" dirty="0" smtClean="0"/>
              <a:t>Rapid replacement of iron stores</a:t>
            </a:r>
          </a:p>
          <a:p>
            <a:pPr lvl="2" eaLnBrk="1" hangingPunct="1">
              <a:buFont typeface="Arial" charset="0"/>
              <a:buNone/>
            </a:pPr>
            <a:r>
              <a:rPr lang="en-US" altLang="en-US" sz="2000" dirty="0" smtClean="0"/>
              <a:t>Malabsorption </a:t>
            </a:r>
          </a:p>
          <a:p>
            <a:pPr eaLnBrk="1" hangingPunct="1"/>
            <a:r>
              <a:rPr lang="en-US" altLang="en-US" sz="2000" dirty="0" smtClean="0"/>
              <a:t>This includes both </a:t>
            </a:r>
            <a:r>
              <a:rPr lang="en-US" altLang="en-US" sz="2000" b="1" dirty="0" smtClean="0"/>
              <a:t>IM and IV</a:t>
            </a:r>
          </a:p>
          <a:p>
            <a:pPr eaLnBrk="1" hangingPunct="1"/>
            <a:r>
              <a:rPr lang="en-US" altLang="en-US" sz="2000" dirty="0" smtClean="0"/>
              <a:t>Three IV forms available: </a:t>
            </a:r>
            <a:r>
              <a:rPr lang="en-US" altLang="en-US" sz="2000" b="1" dirty="0" smtClean="0"/>
              <a:t>iron dextran, iron gluconate, iron sucrose</a:t>
            </a:r>
            <a:r>
              <a:rPr lang="en-US" altLang="en-US" sz="2000" dirty="0" smtClean="0"/>
              <a:t>.</a:t>
            </a:r>
          </a:p>
          <a:p>
            <a:r>
              <a:rPr lang="en-US" altLang="en-US" sz="2000" b="1" dirty="0"/>
              <a:t>Total dose of elemental iron [mg] = </a:t>
            </a:r>
            <a:r>
              <a:rPr lang="en-US" altLang="en-US" sz="2000" b="1" dirty="0" err="1"/>
              <a:t>wt</a:t>
            </a:r>
            <a:r>
              <a:rPr lang="en-US" altLang="en-US" sz="2000" b="1" dirty="0"/>
              <a:t> [kg] × </a:t>
            </a:r>
            <a:r>
              <a:rPr lang="en-US" altLang="en-US" sz="2000" b="1" dirty="0" err="1"/>
              <a:t>Hb</a:t>
            </a:r>
            <a:r>
              <a:rPr lang="en-US" altLang="en-US" sz="2000" b="1" dirty="0"/>
              <a:t> deficit [g/dl] × 4</a:t>
            </a:r>
          </a:p>
          <a:p>
            <a:r>
              <a:rPr lang="en-US" altLang="en-US" sz="2000" b="1" dirty="0"/>
              <a:t>Side effects </a:t>
            </a:r>
            <a:r>
              <a:rPr lang="en-US" altLang="en-US" sz="2000" dirty="0"/>
              <a:t>include pain, flushing, </a:t>
            </a:r>
            <a:r>
              <a:rPr lang="en-US" altLang="en-US" sz="2000" dirty="0" err="1"/>
              <a:t>pyrexia,malaise</a:t>
            </a:r>
            <a:r>
              <a:rPr lang="en-US" altLang="en-US" sz="2000" dirty="0"/>
              <a:t>, vomiting, </a:t>
            </a:r>
            <a:r>
              <a:rPr lang="en-US" altLang="en-US" sz="2000" dirty="0" err="1"/>
              <a:t>chills,arthralgia</a:t>
            </a:r>
            <a:r>
              <a:rPr lang="en-US" altLang="en-US" sz="2000" dirty="0"/>
              <a:t>, anaphylaxis.</a:t>
            </a:r>
          </a:p>
          <a:p>
            <a:pPr marL="0" indent="0" eaLnBrk="1" hangingPunct="1">
              <a:buNone/>
            </a:pPr>
            <a:endParaRPr lang="en-US" altLang="en-US" sz="2000" dirty="0" smtClean="0"/>
          </a:p>
          <a:p>
            <a:pPr eaLnBrk="1" hangingPunct="1"/>
            <a:endParaRPr lang="en-US" altLang="en-US" sz="2000" dirty="0" smtClean="0"/>
          </a:p>
        </p:txBody>
      </p:sp>
      <p:pic>
        <p:nvPicPr>
          <p:cNvPr id="44036" name="Picture 32" descr="ANd9GcRBFjM36yq-H7NNQhCGBCFwcdJw9MJMVSouIen6Af1sG5wSxubd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13" y="0"/>
            <a:ext cx="2135187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D7428-536E-4971-8B76-C2DC40F730F2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26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endParaRPr lang="en-US" altLang="en-US" sz="2000" dirty="0" smtClean="0"/>
          </a:p>
          <a:p>
            <a:pPr eaLnBrk="1" hangingPunct="1">
              <a:lnSpc>
                <a:spcPct val="150000"/>
              </a:lnSpc>
              <a:buFont typeface="Wingdings 2" pitchFamily="18" charset="2"/>
              <a:buNone/>
            </a:pPr>
            <a:r>
              <a:rPr lang="en-US" altLang="en-US" sz="2000" dirty="0" smtClean="0"/>
              <a:t> 	</a:t>
            </a:r>
            <a:r>
              <a:rPr lang="en-US" altLang="en-US" sz="2400" b="1" dirty="0" smtClean="0"/>
              <a:t>Blood Transfusion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/>
              <a:t>Indicated only when anemia </a:t>
            </a:r>
            <a:r>
              <a:rPr lang="en-US" altLang="en-US" sz="2000" b="1" dirty="0" smtClean="0"/>
              <a:t>is very severe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b="1" dirty="0" smtClean="0"/>
              <a:t>Packed RBCs </a:t>
            </a:r>
            <a:r>
              <a:rPr lang="en-US" altLang="en-US" sz="2000" dirty="0" smtClean="0"/>
              <a:t>should be administered slowly in an amount sufficient to raise the </a:t>
            </a:r>
            <a:r>
              <a:rPr lang="en-US" altLang="en-US" sz="2000" dirty="0" err="1" smtClean="0"/>
              <a:t>Hb</a:t>
            </a:r>
            <a:r>
              <a:rPr lang="en-US" altLang="en-US" sz="2000" dirty="0" smtClean="0"/>
              <a:t> to a safe level.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 dirty="0" smtClean="0"/>
              <a:t>Severely anemic child with </a:t>
            </a:r>
            <a:r>
              <a:rPr lang="en-US" altLang="en-US" sz="2000" b="1" dirty="0" err="1" smtClean="0"/>
              <a:t>Hb</a:t>
            </a:r>
            <a:r>
              <a:rPr lang="en-US" altLang="en-US" sz="2000" b="1" dirty="0" smtClean="0"/>
              <a:t> less than 4 gm/dl </a:t>
            </a:r>
            <a:r>
              <a:rPr lang="en-US" altLang="en-US" sz="2000" dirty="0" smtClean="0"/>
              <a:t>should be given </a:t>
            </a:r>
            <a:r>
              <a:rPr lang="en-US" altLang="en-US" sz="2000" b="1" dirty="0" smtClean="0"/>
              <a:t>3-5 ml/kg</a:t>
            </a:r>
            <a:r>
              <a:rPr lang="en-US" altLang="en-US" sz="2000" dirty="0" smtClean="0"/>
              <a:t> of packed RBCs at any one </a:t>
            </a:r>
            <a:r>
              <a:rPr lang="en-US" altLang="en-US" sz="2000" dirty="0" err="1" smtClean="0"/>
              <a:t>time.diuretic</a:t>
            </a:r>
            <a:r>
              <a:rPr lang="en-US" altLang="en-US" sz="2000" dirty="0" smtClean="0"/>
              <a:t> </a:t>
            </a:r>
            <a:r>
              <a:rPr lang="en-US" altLang="en-US" sz="2000" b="1" dirty="0" smtClean="0"/>
              <a:t>furosemide 1-2 mg/kg/dose </a:t>
            </a:r>
            <a:r>
              <a:rPr lang="en-US" altLang="en-US" sz="2000" dirty="0" smtClean="0"/>
              <a:t>to be given between blood transfusion.</a:t>
            </a:r>
          </a:p>
          <a:p>
            <a:pPr>
              <a:lnSpc>
                <a:spcPct val="150000"/>
              </a:lnSpc>
            </a:pPr>
            <a:endParaRPr lang="en-US" altLang="en-US" sz="20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E34F4-B911-46B2-AD87-ABE2766401B2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35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Prevention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077200" cy="4525963"/>
          </a:xfrm>
        </p:spPr>
        <p:txBody>
          <a:bodyPr/>
          <a:lstStyle/>
          <a:p>
            <a:pPr eaLnBrk="1" hangingPunct="1"/>
            <a:r>
              <a:rPr lang="en-US" altLang="en-US" sz="2400" b="1" dirty="0" smtClean="0"/>
              <a:t>Primary prevention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2400" dirty="0" smtClean="0"/>
              <a:t>	</a:t>
            </a:r>
            <a:r>
              <a:rPr lang="en-US" altLang="en-US" sz="1800" dirty="0" smtClean="0"/>
              <a:t>Involves counseling at routine health supervision visit from infancy through adolescence to help ensure that ingestion of iron is adequate</a:t>
            </a:r>
            <a:endParaRPr lang="en-US" altLang="en-US" sz="2400" dirty="0" smtClean="0"/>
          </a:p>
          <a:p>
            <a:pPr eaLnBrk="1" hangingPunct="1"/>
            <a:r>
              <a:rPr lang="en-US" altLang="en-US" sz="2400" b="1" dirty="0" smtClean="0"/>
              <a:t>Secondary prevention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2400" dirty="0" smtClean="0"/>
              <a:t>	</a:t>
            </a:r>
            <a:r>
              <a:rPr lang="en-US" altLang="en-US" sz="1800" dirty="0" smtClean="0"/>
              <a:t>Involves regular screening, prompt diagnosis, and appropriate treatment of iron deficiency.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1800" dirty="0" smtClean="0"/>
          </a:p>
          <a:p>
            <a:r>
              <a:rPr lang="en-US" altLang="en-US" sz="2000" b="1" dirty="0"/>
              <a:t>Various approaches undertaken to prevent IDA. They include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dirty="0" smtClean="0"/>
              <a:t>Diet </a:t>
            </a:r>
            <a:r>
              <a:rPr lang="en-US" altLang="en-US" sz="1800" dirty="0"/>
              <a:t>modifications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dirty="0"/>
              <a:t>Iron supplementation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dirty="0"/>
              <a:t>Food fortification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1800" dirty="0"/>
              <a:t>Control of recurrent infections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en-US" sz="24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F8A3-3ABD-4A6A-A099-C9BE728C8698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7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Megaloblastic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Anemia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6EC7-D7E6-42AB-ABB2-76C48D1ECA7F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INTRODUCTION ..</a:t>
            </a:r>
            <a:endParaRPr lang="en-I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16224"/>
            <a:ext cx="8229600" cy="355699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Characterized by defective synthesis of </a:t>
            </a:r>
            <a:r>
              <a:rPr lang="en-US" sz="2000" b="1" dirty="0" smtClean="0"/>
              <a:t>deoxyribonucleic acid (DNA) </a:t>
            </a:r>
            <a:r>
              <a:rPr lang="en-US" sz="2000" dirty="0" smtClean="0"/>
              <a:t>in all proliferating cells </a:t>
            </a:r>
          </a:p>
          <a:p>
            <a:r>
              <a:rPr lang="en-US" sz="2000" dirty="0" smtClean="0"/>
              <a:t>Most commonly result from lack of </a:t>
            </a:r>
            <a:r>
              <a:rPr lang="en-US" sz="2000" b="1" dirty="0" smtClean="0"/>
              <a:t>folic acid or vitamin B</a:t>
            </a:r>
            <a:r>
              <a:rPr lang="en-US" sz="2000" b="1" baseline="-25000" dirty="0" smtClean="0"/>
              <a:t>12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green vegetables, fruits, </a:t>
            </a:r>
            <a:r>
              <a:rPr lang="en-US" sz="2000" dirty="0" smtClean="0"/>
              <a:t>and </a:t>
            </a:r>
            <a:r>
              <a:rPr lang="da-DK" sz="2000" dirty="0" smtClean="0"/>
              <a:t>animals (e.g</a:t>
            </a:r>
            <a:r>
              <a:rPr lang="da-DK" sz="2000" dirty="0"/>
              <a:t>., liver, kidney).</a:t>
            </a:r>
            <a:r>
              <a:rPr lang="en-US" sz="2000" dirty="0" smtClean="0"/>
              <a:t>are major sources</a:t>
            </a:r>
            <a:endParaRPr lang="en-US" sz="2000" b="1" baseline="-25000" dirty="0" smtClean="0"/>
          </a:p>
          <a:p>
            <a:r>
              <a:rPr lang="en-US" sz="2000" dirty="0" smtClean="0"/>
              <a:t>The physiologic requirement for vitamin </a:t>
            </a:r>
            <a:r>
              <a:rPr lang="en-US" sz="2000" b="1" dirty="0" smtClean="0"/>
              <a:t>B12 is about 1-3 </a:t>
            </a:r>
            <a:r>
              <a:rPr lang="en-US" sz="2000" b="1" dirty="0" err="1" smtClean="0"/>
              <a:t>μg</a:t>
            </a:r>
            <a:r>
              <a:rPr lang="en-US" sz="2000" b="1" dirty="0" smtClean="0"/>
              <a:t>/day </a:t>
            </a:r>
            <a:r>
              <a:rPr lang="en-US" sz="2000" dirty="0" smtClean="0"/>
              <a:t>and </a:t>
            </a:r>
            <a:r>
              <a:rPr lang="en-US" sz="2000" b="1" dirty="0" smtClean="0"/>
              <a:t>folate is 100–200 </a:t>
            </a:r>
            <a:r>
              <a:rPr lang="en-US" sz="2000" b="1" dirty="0" err="1" smtClean="0"/>
              <a:t>μg</a:t>
            </a:r>
            <a:r>
              <a:rPr lang="en-US" sz="2000" b="1" dirty="0" smtClean="0"/>
              <a:t> /day.</a:t>
            </a:r>
            <a:endParaRPr lang="en-US" sz="2000" b="1" baseline="-25000" dirty="0" smtClean="0"/>
          </a:p>
          <a:p>
            <a:r>
              <a:rPr lang="en-US" sz="2000" dirty="0" smtClean="0"/>
              <a:t>.</a:t>
            </a:r>
            <a:endParaRPr lang="en-IN" sz="2000" b="1" baseline="-25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4D26C-D5F7-48A1-9321-6D15A1D85A52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782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889844"/>
            <a:ext cx="78486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 of Nutritional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Megaloblastic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Anemia</a:t>
            </a:r>
          </a:p>
          <a:p>
            <a:endParaRPr lang="en-US" sz="2800" b="1" dirty="0"/>
          </a:p>
          <a:p>
            <a:r>
              <a:rPr lang="en-US" sz="2000" b="1" dirty="0" smtClean="0"/>
              <a:t>Decreased </a:t>
            </a:r>
            <a:r>
              <a:rPr lang="en-US" sz="2000" b="1" dirty="0"/>
              <a:t>intake: </a:t>
            </a:r>
            <a:r>
              <a:rPr lang="en-US" sz="2000" dirty="0"/>
              <a:t>commonly seen with vegetarian diets as</a:t>
            </a:r>
          </a:p>
          <a:p>
            <a:r>
              <a:rPr lang="en-US" sz="2000" dirty="0"/>
              <a:t>it is destroyed by heating and </a:t>
            </a:r>
            <a:r>
              <a:rPr lang="en-US" sz="2000" dirty="0" smtClean="0"/>
              <a:t>cooking</a:t>
            </a:r>
          </a:p>
          <a:p>
            <a:endParaRPr lang="en-US" sz="2000" dirty="0"/>
          </a:p>
          <a:p>
            <a:r>
              <a:rPr lang="en-US" sz="2000" b="1" dirty="0" smtClean="0"/>
              <a:t>Chronic </a:t>
            </a:r>
            <a:r>
              <a:rPr lang="en-US" sz="2000" b="1" dirty="0"/>
              <a:t>intestinal diseases </a:t>
            </a:r>
            <a:r>
              <a:rPr lang="en-US" sz="2000" dirty="0"/>
              <a:t>like Crohn’s disease, celiac</a:t>
            </a:r>
          </a:p>
          <a:p>
            <a:r>
              <a:rPr lang="en-US" sz="2000" dirty="0"/>
              <a:t>disease and regional </a:t>
            </a:r>
            <a:r>
              <a:rPr lang="en-US" sz="2000" dirty="0" smtClean="0"/>
              <a:t>ileitis</a:t>
            </a:r>
          </a:p>
          <a:p>
            <a:endParaRPr lang="en-US" sz="2000" dirty="0"/>
          </a:p>
          <a:p>
            <a:r>
              <a:rPr lang="en-US" sz="2000" b="1" dirty="0" smtClean="0"/>
              <a:t>Drugs </a:t>
            </a:r>
            <a:r>
              <a:rPr lang="en-US" sz="2000" dirty="0"/>
              <a:t>like phenytoin and </a:t>
            </a:r>
            <a:r>
              <a:rPr lang="en-US" sz="2000" dirty="0" err="1"/>
              <a:t>pyrimethamine</a:t>
            </a:r>
            <a:r>
              <a:rPr lang="en-US" sz="2000" dirty="0"/>
              <a:t> and those</a:t>
            </a:r>
          </a:p>
          <a:p>
            <a:r>
              <a:rPr lang="en-US" sz="2000" dirty="0"/>
              <a:t>containing these drug </a:t>
            </a:r>
            <a:r>
              <a:rPr lang="en-US" sz="2000" dirty="0" smtClean="0"/>
              <a:t>combinations</a:t>
            </a:r>
          </a:p>
          <a:p>
            <a:endParaRPr lang="en-US" sz="2000" dirty="0"/>
          </a:p>
          <a:p>
            <a:r>
              <a:rPr lang="en-US" sz="2000" b="1" dirty="0" smtClean="0"/>
              <a:t>Increased </a:t>
            </a:r>
            <a:r>
              <a:rPr lang="en-US" sz="2000" b="1" dirty="0"/>
              <a:t>demand during rapid growth</a:t>
            </a:r>
            <a:r>
              <a:rPr lang="en-US" sz="2000" dirty="0"/>
              <a:t>, (during </a:t>
            </a:r>
            <a:r>
              <a:rPr lang="en-US" sz="2000" dirty="0" smtClean="0"/>
              <a:t>infancy, premature babies</a:t>
            </a:r>
            <a:r>
              <a:rPr lang="en-US" sz="2000" dirty="0"/>
              <a:t>, adolescents) recovery from </a:t>
            </a:r>
            <a:r>
              <a:rPr lang="en-US" sz="2000" dirty="0" smtClean="0"/>
              <a:t>PEM </a:t>
            </a:r>
            <a:r>
              <a:rPr lang="en-US" sz="2000" dirty="0"/>
              <a:t>and chronic hemolytic anemia</a:t>
            </a:r>
          </a:p>
          <a:p>
            <a:r>
              <a:rPr lang="en-US" sz="2000" dirty="0"/>
              <a:t>(thalassemia, sickle cell anemia and spherocytosis).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636EC-6FC5-4A5A-A65E-C1705484006A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82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rved Down Arrow 3"/>
          <p:cNvSpPr/>
          <p:nvPr/>
        </p:nvSpPr>
        <p:spPr>
          <a:xfrm>
            <a:off x="2885708" y="1702346"/>
            <a:ext cx="4071966" cy="1000132"/>
          </a:xfrm>
          <a:prstGeom prst="curved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5" name="Curved Up Arrow 4"/>
          <p:cNvSpPr/>
          <p:nvPr/>
        </p:nvSpPr>
        <p:spPr>
          <a:xfrm>
            <a:off x="3028584" y="4488428"/>
            <a:ext cx="3929090" cy="1000132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2242766" y="1559470"/>
            <a:ext cx="5214974" cy="21431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ight Arrow 6"/>
          <p:cNvSpPr/>
          <p:nvPr/>
        </p:nvSpPr>
        <p:spPr>
          <a:xfrm>
            <a:off x="2357422" y="5417122"/>
            <a:ext cx="5000660" cy="214314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/>
          <p:cNvSpPr txBox="1"/>
          <p:nvPr/>
        </p:nvSpPr>
        <p:spPr>
          <a:xfrm>
            <a:off x="6507118" y="2659558"/>
            <a:ext cx="62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FH4</a:t>
            </a:r>
            <a:endParaRPr lang="en-IN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50336" y="4171898"/>
            <a:ext cx="593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FH2</a:t>
            </a:r>
            <a:endParaRPr lang="en-IN" sz="2000" dirty="0"/>
          </a:p>
        </p:txBody>
      </p:sp>
      <p:sp>
        <p:nvSpPr>
          <p:cNvPr id="12" name="Curved Up Arrow 11"/>
          <p:cNvSpPr/>
          <p:nvPr/>
        </p:nvSpPr>
        <p:spPr>
          <a:xfrm rot="5563245" flipV="1">
            <a:off x="6471630" y="3638835"/>
            <a:ext cx="937974" cy="45719"/>
          </a:xfrm>
          <a:prstGeom prst="curvedUpArrow">
            <a:avLst/>
          </a:prstGeom>
          <a:solidFill>
            <a:srgbClr val="92D050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4131238"/>
            <a:ext cx="1843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Methylene</a:t>
            </a:r>
            <a:r>
              <a:rPr lang="en-US" sz="2000" b="1" dirty="0" smtClean="0"/>
              <a:t> FH4</a:t>
            </a:r>
            <a:endParaRPr lang="en-IN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314204" y="2702478"/>
            <a:ext cx="14584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Methyl FH4</a:t>
            </a:r>
            <a:endParaRPr lang="en-IN" sz="2000" b="1" dirty="0">
              <a:solidFill>
                <a:srgbClr val="FF0000"/>
              </a:solidFill>
            </a:endParaRPr>
          </a:p>
        </p:txBody>
      </p:sp>
      <p:sp>
        <p:nvSpPr>
          <p:cNvPr id="15" name="Curved Up Arrow 14"/>
          <p:cNvSpPr/>
          <p:nvPr/>
        </p:nvSpPr>
        <p:spPr>
          <a:xfrm rot="16048837" flipV="1">
            <a:off x="2460174" y="3649224"/>
            <a:ext cx="937974" cy="45719"/>
          </a:xfrm>
          <a:prstGeom prst="curvedUpArrow">
            <a:avLst/>
          </a:prstGeom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6" name="Half Frame 15"/>
          <p:cNvSpPr/>
          <p:nvPr/>
        </p:nvSpPr>
        <p:spPr>
          <a:xfrm rot="-2940000" flipH="1">
            <a:off x="6871880" y="3090615"/>
            <a:ext cx="214314" cy="285752"/>
          </a:xfrm>
          <a:prstGeom prst="halfFra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7" name="Half Frame 16"/>
          <p:cNvSpPr/>
          <p:nvPr/>
        </p:nvSpPr>
        <p:spPr>
          <a:xfrm rot="-2940000" flipH="1">
            <a:off x="2813807" y="3162838"/>
            <a:ext cx="214314" cy="285752"/>
          </a:xfrm>
          <a:prstGeom prst="halfFra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10800000" flipV="1">
            <a:off x="3857620" y="2973970"/>
            <a:ext cx="2578060" cy="1312286"/>
          </a:xfrm>
          <a:prstGeom prst="straightConnector1">
            <a:avLst/>
          </a:prstGeom>
          <a:ln w="762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42502" y="2702478"/>
            <a:ext cx="1527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Intestinal cell</a:t>
            </a:r>
            <a:endParaRPr lang="en-IN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96636" y="2059536"/>
            <a:ext cx="162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Dietary </a:t>
            </a:r>
            <a:r>
              <a:rPr lang="en-US" b="1" dirty="0" err="1" smtClean="0"/>
              <a:t>folates</a:t>
            </a:r>
            <a:endParaRPr lang="en-IN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100550" y="3488296"/>
            <a:ext cx="1522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Dihidrofolate</a:t>
            </a:r>
            <a:endParaRPr lang="en-US" b="1" dirty="0" smtClean="0"/>
          </a:p>
          <a:p>
            <a:r>
              <a:rPr lang="en-US" b="1" dirty="0" err="1" smtClean="0"/>
              <a:t>Redutase</a:t>
            </a:r>
            <a:endParaRPr lang="en-IN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505337" y="1488032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Methionine</a:t>
            </a:r>
            <a:endParaRPr lang="en-IN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71130" y="1416594"/>
            <a:ext cx="1605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Homocysteine</a:t>
            </a:r>
            <a:endParaRPr lang="en-IN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929058" y="5702874"/>
            <a:ext cx="231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Thymidylate</a:t>
            </a:r>
            <a:r>
              <a:rPr lang="en-US" b="1" dirty="0" smtClean="0"/>
              <a:t> </a:t>
            </a:r>
            <a:r>
              <a:rPr lang="en-US" b="1" dirty="0" err="1" smtClean="0"/>
              <a:t>Synthase</a:t>
            </a:r>
            <a:endParaRPr lang="en-IN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516216" y="6165304"/>
            <a:ext cx="24080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DNA Synthesis</a:t>
            </a:r>
            <a:endParaRPr lang="en-IN" sz="28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00958" y="5345684"/>
            <a:ext cx="848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dTMP</a:t>
            </a:r>
            <a:endParaRPr lang="en-IN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428728" y="5345684"/>
            <a:ext cx="888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dUMP</a:t>
            </a:r>
            <a:endParaRPr lang="en-IN" sz="2000" b="1" dirty="0"/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755032" y="2618576"/>
            <a:ext cx="416486" cy="1278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7" idx="2"/>
          </p:cNvCxnSpPr>
          <p:nvPr/>
        </p:nvCxnSpPr>
        <p:spPr>
          <a:xfrm>
            <a:off x="7925113" y="5745794"/>
            <a:ext cx="4472" cy="6000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14" idx="1"/>
          </p:cNvCxnSpPr>
          <p:nvPr/>
        </p:nvCxnSpPr>
        <p:spPr>
          <a:xfrm flipV="1">
            <a:off x="1742700" y="2902533"/>
            <a:ext cx="571504" cy="142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00034" y="357166"/>
            <a:ext cx="828680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Role of Vitamin B12 and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Folate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DNA synthesis</a:t>
            </a:r>
            <a:endParaRPr lang="en-I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8596" y="342900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N" sz="2000" dirty="0"/>
          </a:p>
        </p:txBody>
      </p:sp>
      <p:sp>
        <p:nvSpPr>
          <p:cNvPr id="50" name="TextBox 49"/>
          <p:cNvSpPr txBox="1"/>
          <p:nvPr/>
        </p:nvSpPr>
        <p:spPr>
          <a:xfrm>
            <a:off x="3428992" y="1142984"/>
            <a:ext cx="2772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VitB12 (</a:t>
            </a:r>
            <a:r>
              <a:rPr lang="en-US" b="1" dirty="0" err="1" smtClean="0">
                <a:solidFill>
                  <a:srgbClr val="FF0000"/>
                </a:solidFill>
              </a:rPr>
              <a:t>Methylcobalamin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3CCAE-9AE3-4550-88B8-86D5EBC82C8E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64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79437"/>
            <a:ext cx="8534400" cy="57451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Features</a:t>
            </a:r>
            <a:endParaRPr lang="en-US" sz="2400" b="1" dirty="0" smtClean="0"/>
          </a:p>
          <a:p>
            <a:pPr marL="0" indent="0">
              <a:buNone/>
            </a:pPr>
            <a:r>
              <a:rPr lang="en-US" sz="2000" dirty="0" smtClean="0"/>
              <a:t>Pallor, failure to grow, irritability, apathy, fatigability, restlessness and lethargy.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Older children manifest with sore </a:t>
            </a:r>
            <a:r>
              <a:rPr lang="en-US" sz="2000" b="1" dirty="0" smtClean="0"/>
              <a:t>red tongue</a:t>
            </a:r>
            <a:r>
              <a:rPr lang="en-US" sz="2000" dirty="0" smtClean="0"/>
              <a:t>, atrophy of papillae, angular stomatitis, </a:t>
            </a:r>
            <a:r>
              <a:rPr lang="en-US" sz="2000" dirty="0" err="1" smtClean="0"/>
              <a:t>glossitis</a:t>
            </a:r>
            <a:r>
              <a:rPr lang="en-US" sz="2000" dirty="0"/>
              <a:t> </a:t>
            </a:r>
            <a:r>
              <a:rPr lang="en-US" sz="2000" dirty="0" smtClean="0"/>
              <a:t>and diarrhea.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Hyperpigmentation of knuckles</a:t>
            </a:r>
            <a:r>
              <a:rPr lang="en-US" sz="2000" dirty="0" smtClean="0"/>
              <a:t>, hands and area around the lip is diagnostic.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Persistent </a:t>
            </a:r>
            <a:r>
              <a:rPr lang="en-US" sz="2000" b="1" dirty="0" smtClean="0"/>
              <a:t>chronic progressive deficiency </a:t>
            </a:r>
            <a:r>
              <a:rPr lang="en-US" sz="2000" dirty="0" smtClean="0"/>
              <a:t>may lead to mental apathy, failure to thrive, regression of milestones and tremors (infantile tumor syndrome).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Vitamin B12 </a:t>
            </a:r>
            <a:r>
              <a:rPr lang="en-US" sz="2000" dirty="0" smtClean="0"/>
              <a:t>deficiency may lead to </a:t>
            </a:r>
            <a:r>
              <a:rPr lang="en-US" sz="2000" b="1" dirty="0" smtClean="0"/>
              <a:t>neurological abnormalities </a:t>
            </a:r>
            <a:r>
              <a:rPr lang="en-US" sz="2000" dirty="0" smtClean="0"/>
              <a:t>or degeneration and demyelination of peripheral nerve leading to peripheral neuropathy, involvement of selected column in the spinal cord and defective cerebral function. </a:t>
            </a:r>
          </a:p>
          <a:p>
            <a:pPr marL="0" indent="0">
              <a:buNone/>
            </a:pPr>
            <a:r>
              <a:rPr lang="en-US" sz="2000" b="1" dirty="0" smtClean="0"/>
              <a:t>Folate</a:t>
            </a:r>
            <a:r>
              <a:rPr lang="en-US" sz="2000" dirty="0" smtClean="0"/>
              <a:t> deficiency does </a:t>
            </a:r>
            <a:r>
              <a:rPr lang="en-US" sz="2000" b="1" dirty="0" smtClean="0"/>
              <a:t>not cause neuropathy.</a:t>
            </a:r>
            <a:endParaRPr lang="en-US" sz="2000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AAFF1-3C8C-4E87-812B-A355F4B076D1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5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304800"/>
            <a:ext cx="3886201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65" y="332509"/>
            <a:ext cx="3915835" cy="278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97557"/>
            <a:ext cx="3886200" cy="330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8" b="9719"/>
          <a:stretch/>
        </p:blipFill>
        <p:spPr bwMode="auto">
          <a:xfrm>
            <a:off x="4876800" y="3397556"/>
            <a:ext cx="3810000" cy="330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72F80-6FD2-427F-A254-B950712672AF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3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DIAGNOSIS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92560" y="1143000"/>
            <a:ext cx="8227640" cy="49530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600" b="1" dirty="0" smtClean="0"/>
              <a:t>Peripheral Blood Findings</a:t>
            </a:r>
            <a:endParaRPr lang="en-US" sz="2600" dirty="0" smtClean="0"/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 smtClean="0"/>
              <a:t>Hemoglobin </a:t>
            </a:r>
            <a:r>
              <a:rPr lang="en-US" sz="2000" dirty="0"/>
              <a:t>– decreased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 err="1"/>
              <a:t>Hematocrit</a:t>
            </a:r>
            <a:r>
              <a:rPr lang="en-US" sz="2000" dirty="0"/>
              <a:t> – decreased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/>
              <a:t>RBC count – decreased/normal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b="1" dirty="0"/>
              <a:t>MCV - &gt;100fl ( normal 82-98fl)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/>
              <a:t>MCH –increased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/>
              <a:t>MCHC – NORMAL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b="1" dirty="0" smtClean="0"/>
              <a:t>Reticulocytes- decreased</a:t>
            </a:r>
            <a:endParaRPr lang="en-US" sz="2000" b="1" dirty="0"/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/>
              <a:t>Total WBC count – normal / low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/>
              <a:t>Platelet count – normal/ low</a:t>
            </a:r>
          </a:p>
          <a:p>
            <a:pPr marL="609600" indent="-609600">
              <a:lnSpc>
                <a:spcPct val="150000"/>
              </a:lnSpc>
              <a:buFont typeface="Wingdings" pitchFamily="2" charset="2"/>
              <a:buAutoNum type="arabicPeriod"/>
            </a:pPr>
            <a:r>
              <a:rPr lang="en-US" sz="2000" dirty="0" err="1"/>
              <a:t>Pancytopenia</a:t>
            </a:r>
            <a:r>
              <a:rPr lang="en-US" sz="2000" dirty="0"/>
              <a:t>, especially if </a:t>
            </a:r>
            <a:r>
              <a:rPr lang="en-US" sz="2000" dirty="0" err="1"/>
              <a:t>anaemia</a:t>
            </a:r>
            <a:r>
              <a:rPr lang="en-US" sz="2000" dirty="0"/>
              <a:t> is </a:t>
            </a:r>
            <a:r>
              <a:rPr lang="en-US" sz="2000" dirty="0" smtClean="0"/>
              <a:t>severe.</a:t>
            </a:r>
            <a:endParaRPr lang="en-US" sz="20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4CF65-0448-4658-8CBD-CA718AC8BC5A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352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4064079"/>
              </p:ext>
            </p:extLst>
          </p:nvPr>
        </p:nvGraphicFramePr>
        <p:xfrm>
          <a:off x="457200" y="1371600"/>
          <a:ext cx="8229600" cy="3505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14800"/>
                <a:gridCol w="4114800"/>
              </a:tblGrid>
              <a:tr h="584200">
                <a:tc gridSpan="2">
                  <a:txBody>
                    <a:bodyPr/>
                    <a:lstStyle/>
                    <a:p>
                      <a:r>
                        <a:rPr lang="en-US" sz="24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World Health Organization classification of severity of anemia</a:t>
                      </a:r>
                      <a:endParaRPr lang="en-US" sz="2400" b="1" i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Level of anemia</a:t>
                      </a:r>
                      <a:endParaRPr lang="en-US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Severity of anemia</a:t>
                      </a:r>
                      <a:endParaRPr lang="en-US" sz="2000" b="1" i="0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Mild anemia</a:t>
                      </a:r>
                      <a:endParaRPr lang="en-US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gm%, but &lt; normal for age</a:t>
                      </a:r>
                      <a:endParaRPr lang="en-US" sz="2000" b="1" i="0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Moderate anemia</a:t>
                      </a:r>
                      <a:endParaRPr lang="en-US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7–10 gm%</a:t>
                      </a:r>
                      <a:endParaRPr lang="en-US" sz="2000" b="1" i="0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Severe anemia</a:t>
                      </a:r>
                      <a:endParaRPr lang="en-US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 7 gm%</a:t>
                      </a:r>
                      <a:endParaRPr lang="en-US" sz="2000" b="1" i="0" dirty="0"/>
                    </a:p>
                  </a:txBody>
                  <a:tcPr/>
                </a:tc>
              </a:tr>
              <a:tr h="584200"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Very severe anemia</a:t>
                      </a:r>
                      <a:endParaRPr lang="en-US" sz="20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 5 gm%</a:t>
                      </a:r>
                      <a:endParaRPr lang="en-US" sz="2000" b="1" i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73C61-1E06-4D10-ADCF-6CA08B6FF6B1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4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Peripheral Smear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295400"/>
            <a:ext cx="8686800" cy="4404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/>
              <a:t>       </a:t>
            </a:r>
            <a:r>
              <a:rPr lang="en-US" sz="2000" b="1" dirty="0" smtClean="0">
                <a:solidFill>
                  <a:srgbClr val="C00000"/>
                </a:solidFill>
              </a:rPr>
              <a:t>Red Blood Cells : </a:t>
            </a:r>
            <a:r>
              <a:rPr lang="en-US" sz="2000" b="1" dirty="0" err="1" smtClean="0"/>
              <a:t>macrocytosis</a:t>
            </a:r>
            <a:r>
              <a:rPr lang="en-US" sz="2000" b="1" dirty="0" smtClean="0"/>
              <a:t> is the earliest sign in VitB</a:t>
            </a:r>
            <a:r>
              <a:rPr lang="en-US" sz="2000" b="1" baseline="-25000" dirty="0" smtClean="0"/>
              <a:t>12 </a:t>
            </a:r>
            <a:r>
              <a:rPr lang="en-US" sz="2000" b="1" dirty="0" smtClean="0"/>
              <a:t>deficiency</a:t>
            </a:r>
            <a:r>
              <a:rPr lang="en-US" sz="2000" dirty="0"/>
              <a:t> </a:t>
            </a:r>
            <a:r>
              <a:rPr lang="en-US" sz="2000" dirty="0" smtClean="0"/>
              <a:t>and can       	be detected even before the onset of </a:t>
            </a:r>
            <a:r>
              <a:rPr lang="en-US" sz="2000" dirty="0" err="1" smtClean="0"/>
              <a:t>anaemia</a:t>
            </a:r>
            <a:r>
              <a:rPr lang="en-US" sz="2000" dirty="0" smtClean="0"/>
              <a:t>.</a:t>
            </a:r>
          </a:p>
          <a:p>
            <a:pPr>
              <a:buFont typeface="Wingdings" pitchFamily="2" charset="2"/>
              <a:buNone/>
            </a:pPr>
            <a:r>
              <a:rPr lang="en-US" sz="2000" baseline="-25000" dirty="0"/>
              <a:t>	</a:t>
            </a:r>
            <a:r>
              <a:rPr lang="en-US" sz="2000" dirty="0" smtClean="0"/>
              <a:t>In severe </a:t>
            </a:r>
            <a:r>
              <a:rPr lang="en-US" sz="2000" dirty="0" err="1" smtClean="0"/>
              <a:t>anaemia</a:t>
            </a:r>
            <a:r>
              <a:rPr lang="en-US" sz="2000" dirty="0" smtClean="0"/>
              <a:t> in addition to </a:t>
            </a:r>
            <a:r>
              <a:rPr lang="en-US" sz="2000" dirty="0" err="1" smtClean="0"/>
              <a:t>macrocytosis</a:t>
            </a:r>
            <a:r>
              <a:rPr lang="en-US" sz="2000" dirty="0" smtClean="0"/>
              <a:t>, marked </a:t>
            </a:r>
            <a:r>
              <a:rPr lang="en-US" sz="2000" b="1" dirty="0" err="1" smtClean="0"/>
              <a:t>anisopoikilocytosis</a:t>
            </a:r>
            <a:r>
              <a:rPr lang="en-US" sz="2000" dirty="0" smtClean="0"/>
              <a:t>, </a:t>
            </a:r>
            <a:r>
              <a:rPr lang="en-US" sz="2000" b="1" dirty="0" smtClean="0"/>
              <a:t>basophilic stippling</a:t>
            </a:r>
            <a:r>
              <a:rPr lang="en-US" sz="2000" dirty="0" smtClean="0"/>
              <a:t>, </a:t>
            </a:r>
            <a:r>
              <a:rPr lang="en-US" sz="2000" b="1" dirty="0" err="1" smtClean="0"/>
              <a:t>howell</a:t>
            </a:r>
            <a:r>
              <a:rPr lang="en-US" sz="2000" b="1" dirty="0" smtClean="0"/>
              <a:t> jolly bodies</a:t>
            </a:r>
            <a:r>
              <a:rPr lang="en-US" sz="2000" dirty="0" smtClean="0"/>
              <a:t>, </a:t>
            </a:r>
            <a:r>
              <a:rPr lang="en-US" sz="2000" b="1" dirty="0" smtClean="0"/>
              <a:t>Cabot’s rings </a:t>
            </a:r>
            <a:r>
              <a:rPr lang="en-US" sz="2000" dirty="0" smtClean="0"/>
              <a:t>may be found.</a:t>
            </a:r>
          </a:p>
          <a:p>
            <a:pPr>
              <a:buNone/>
            </a:pPr>
            <a:r>
              <a:rPr lang="en-US" sz="2000" dirty="0" smtClean="0"/>
              <a:t>	Late or intermediate erythroblast with fine, open nuclear chromatin </a:t>
            </a:r>
            <a:r>
              <a:rPr lang="en-US" sz="2000" b="1" dirty="0" smtClean="0"/>
              <a:t>(</a:t>
            </a:r>
            <a:r>
              <a:rPr lang="en-US" sz="2000" b="1" dirty="0" err="1" smtClean="0"/>
              <a:t>megaloblast</a:t>
            </a:r>
            <a:r>
              <a:rPr lang="en-US" sz="2000" dirty="0" smtClean="0"/>
              <a:t>) may be seen.</a:t>
            </a:r>
          </a:p>
          <a:p>
            <a:pPr lvl="1"/>
            <a:endParaRPr lang="en-US" sz="2000" dirty="0" smtClean="0"/>
          </a:p>
          <a:p>
            <a:pPr lvl="2">
              <a:buNone/>
            </a:pPr>
            <a:endParaRPr lang="en-US" sz="2000" dirty="0" smtClean="0"/>
          </a:p>
          <a:p>
            <a:pPr>
              <a:buFont typeface="Wingdings" pitchFamily="2" charset="2"/>
              <a:buNone/>
            </a:pPr>
            <a:endParaRPr lang="en-US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52799"/>
            <a:ext cx="4213702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352798"/>
            <a:ext cx="3886200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9671E-E8E7-41B7-9333-4EA649B90BDA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5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609600"/>
            <a:ext cx="8229600" cy="609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White Blood Cells: </a:t>
            </a:r>
            <a:r>
              <a:rPr lang="en-US" sz="2000" dirty="0" smtClean="0"/>
              <a:t>Normal or reduced count</a:t>
            </a:r>
          </a:p>
          <a:p>
            <a:pPr marL="457200" lvl="1" indent="0">
              <a:buNone/>
            </a:pPr>
            <a:r>
              <a:rPr lang="en-US" sz="2000" b="1" dirty="0" err="1" smtClean="0"/>
              <a:t>Hypersegmented</a:t>
            </a:r>
            <a:r>
              <a:rPr lang="en-US" sz="2000" b="1" dirty="0" smtClean="0"/>
              <a:t> neutrophils </a:t>
            </a:r>
            <a:r>
              <a:rPr lang="en-US" sz="2000" dirty="0" smtClean="0"/>
              <a:t>is one of the earliest sign of </a:t>
            </a:r>
            <a:r>
              <a:rPr lang="en-US" sz="2000" dirty="0" err="1" smtClean="0"/>
              <a:t>megaloblastic</a:t>
            </a:r>
            <a:r>
              <a:rPr lang="en-US" sz="2000" dirty="0" smtClean="0"/>
              <a:t> </a:t>
            </a:r>
            <a:r>
              <a:rPr lang="en-US" sz="2000" dirty="0" err="1" smtClean="0"/>
              <a:t>haematopoiesis</a:t>
            </a:r>
            <a:r>
              <a:rPr lang="en-US" sz="2000" dirty="0" smtClean="0"/>
              <a:t> and can be detected even in the absence of </a:t>
            </a:r>
            <a:r>
              <a:rPr lang="en-US" sz="2000" dirty="0" err="1" smtClean="0"/>
              <a:t>anaemia</a:t>
            </a:r>
            <a:r>
              <a:rPr lang="en-US" sz="2000" dirty="0" smtClean="0"/>
              <a:t>   </a:t>
            </a:r>
            <a:r>
              <a:rPr lang="en-US" sz="2000" b="1" dirty="0" smtClean="0"/>
              <a:t>(when more than 5% of neutrophils show ≥ 5 lobes;  1% neutrophils with ≥ 6 lobes)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>
                <a:solidFill>
                  <a:srgbClr val="C00000"/>
                </a:solidFill>
              </a:rPr>
              <a:t>Platelets: </a:t>
            </a:r>
            <a:r>
              <a:rPr lang="en-US" sz="2000" dirty="0" smtClean="0"/>
              <a:t>Normal or decreased (severe </a:t>
            </a:r>
            <a:r>
              <a:rPr lang="en-US" sz="2000" dirty="0" err="1" smtClean="0"/>
              <a:t>anaemia</a:t>
            </a:r>
            <a:r>
              <a:rPr lang="en-US" sz="2000" dirty="0" smtClean="0"/>
              <a:t>), Giant platelet can occur.</a:t>
            </a:r>
            <a:r>
              <a:rPr lang="en-US" sz="2000" dirty="0" smtClean="0">
                <a:latin typeface="+mn-lt"/>
              </a:rPr>
              <a:t>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>
              <a:latin typeface="+mn-lt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>
              <a:latin typeface="+mn-lt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>
              <a:latin typeface="+mn-lt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>
              <a:latin typeface="+mn-lt"/>
            </a:endParaRPr>
          </a:p>
          <a:p>
            <a:pPr marL="0" indent="0" algn="ctr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1800" b="1" dirty="0" smtClean="0"/>
              <a:t>Peripheral smear showing macro-</a:t>
            </a:r>
            <a:r>
              <a:rPr lang="en-US" sz="1800" b="1" dirty="0" err="1" smtClean="0"/>
              <a:t>ovalocytes</a:t>
            </a:r>
            <a:r>
              <a:rPr lang="en-US" sz="1800" b="1" dirty="0" smtClean="0"/>
              <a:t> and </a:t>
            </a:r>
            <a:r>
              <a:rPr lang="en-US" sz="1800" b="1" dirty="0" err="1" smtClean="0"/>
              <a:t>hypersegmented</a:t>
            </a:r>
            <a:r>
              <a:rPr lang="en-US" sz="1800" b="1" dirty="0" smtClean="0"/>
              <a:t> neutrophils</a:t>
            </a:r>
          </a:p>
          <a:p>
            <a:endParaRPr lang="en-I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43200"/>
            <a:ext cx="3886843" cy="316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43200"/>
            <a:ext cx="4187825" cy="315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9F949-D69D-4620-9CA2-63E66845421C}" type="datetime1">
              <a:rPr lang="en-US" smtClean="0"/>
              <a:t>1/31/2016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656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Bone Marrow Examination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560" y="1219200"/>
            <a:ext cx="8053388" cy="4277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Markedly </a:t>
            </a:r>
            <a:r>
              <a:rPr lang="en-US" sz="2000" dirty="0" err="1"/>
              <a:t>hypercellular</a:t>
            </a:r>
            <a:endParaRPr lang="en-US" sz="2000" dirty="0"/>
          </a:p>
          <a:p>
            <a:pPr marL="0" indent="0">
              <a:buNone/>
            </a:pPr>
            <a:r>
              <a:rPr lang="en-US" sz="2000" b="1" dirty="0"/>
              <a:t>Myeloid : </a:t>
            </a:r>
            <a:r>
              <a:rPr lang="en-US" sz="2000" b="1" dirty="0" err="1"/>
              <a:t>erythroid</a:t>
            </a:r>
            <a:r>
              <a:rPr lang="en-US" sz="2000" b="1" dirty="0"/>
              <a:t> ratio decreased or </a:t>
            </a:r>
            <a:r>
              <a:rPr lang="en-US" sz="2000" b="1" dirty="0" err="1" smtClean="0"/>
              <a:t>reversed.</a:t>
            </a:r>
            <a:r>
              <a:rPr lang="en-US" sz="2000" dirty="0" err="1" smtClean="0"/>
              <a:t>Normally</a:t>
            </a:r>
            <a:r>
              <a:rPr lang="en-US" sz="2000" dirty="0"/>
              <a:t>, </a:t>
            </a:r>
            <a:r>
              <a:rPr lang="en-US" sz="2000" dirty="0" smtClean="0"/>
              <a:t> </a:t>
            </a:r>
            <a:r>
              <a:rPr lang="en-US" sz="2000" b="1" dirty="0"/>
              <a:t>M:E </a:t>
            </a:r>
            <a:r>
              <a:rPr lang="en-US" sz="2000" b="1" dirty="0" smtClean="0"/>
              <a:t>ratio IS 3:1 </a:t>
            </a:r>
            <a:endParaRPr lang="en-US" sz="2000" b="1" dirty="0"/>
          </a:p>
          <a:p>
            <a:pPr marL="0" indent="0">
              <a:buNone/>
            </a:pPr>
            <a:r>
              <a:rPr lang="en-US" sz="2000" dirty="0"/>
              <a:t>Erythropoiesis : </a:t>
            </a:r>
            <a:r>
              <a:rPr lang="en-US" sz="2000" b="1" dirty="0" smtClean="0"/>
              <a:t>MEGALOBLASTIC.</a:t>
            </a:r>
          </a:p>
          <a:p>
            <a:pPr marL="0" indent="0">
              <a:buNone/>
            </a:pPr>
            <a:r>
              <a:rPr lang="en-US" sz="2000" dirty="0" smtClean="0"/>
              <a:t>Granulocytic series ,Most prominent change – </a:t>
            </a:r>
            <a:r>
              <a:rPr lang="en-US" sz="2000" b="1" dirty="0" smtClean="0"/>
              <a:t>giant </a:t>
            </a:r>
            <a:r>
              <a:rPr lang="en-US" sz="2000" b="1" dirty="0" err="1" smtClean="0"/>
              <a:t>metamyelocyte</a:t>
            </a:r>
            <a:r>
              <a:rPr lang="en-US" sz="2000" b="1" dirty="0" smtClean="0"/>
              <a:t> with horseshoe shaped nuclei and finer nuclear chromatin, and in band form.</a:t>
            </a:r>
            <a:endParaRPr lang="en-US" sz="2000" dirty="0" smtClean="0"/>
          </a:p>
          <a:p>
            <a:pPr marL="0" indent="0">
              <a:buNone/>
            </a:pPr>
            <a:endParaRPr lang="en-US" sz="2000" b="1" dirty="0"/>
          </a:p>
          <a:p>
            <a:endParaRPr lang="en-US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25070" y="3200400"/>
            <a:ext cx="2899130" cy="304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200400"/>
            <a:ext cx="2743200" cy="304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151909" y="3200400"/>
            <a:ext cx="2895600" cy="304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9252B-CE0F-46F7-AA7D-B6BEEC27D19D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087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BIOCHEMICAL FINDINGS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533400"/>
            <a:ext cx="8763000" cy="56388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dirty="0" smtClean="0"/>
              <a:t>Increase </a:t>
            </a:r>
            <a:r>
              <a:rPr lang="en-US" sz="1800" dirty="0"/>
              <a:t>in serum unconjugated </a:t>
            </a:r>
            <a:r>
              <a:rPr lang="en-US" sz="1800" b="1" dirty="0"/>
              <a:t>bilirubin- </a:t>
            </a:r>
            <a:r>
              <a:rPr lang="en-US" sz="1800" dirty="0"/>
              <a:t>because of </a:t>
            </a:r>
            <a:r>
              <a:rPr lang="en-US" sz="1800" dirty="0" smtClean="0"/>
              <a:t>ineffective erythropoiesis</a:t>
            </a:r>
            <a:endParaRPr lang="en-US" sz="1800" dirty="0"/>
          </a:p>
          <a:p>
            <a:pPr>
              <a:lnSpc>
                <a:spcPct val="170000"/>
              </a:lnSpc>
            </a:pPr>
            <a:r>
              <a:rPr lang="en-US" sz="1800" b="1" dirty="0"/>
              <a:t>Increase is LDH</a:t>
            </a:r>
          </a:p>
          <a:p>
            <a:pPr>
              <a:lnSpc>
                <a:spcPct val="150000"/>
              </a:lnSpc>
            </a:pPr>
            <a:r>
              <a:rPr lang="en-US" sz="1800" b="1" dirty="0" smtClean="0"/>
              <a:t>Normal serum iron and ferritin</a:t>
            </a:r>
          </a:p>
          <a:p>
            <a:pPr>
              <a:lnSpc>
                <a:spcPct val="150000"/>
              </a:lnSpc>
            </a:pPr>
            <a:r>
              <a:rPr lang="en-GB" sz="1800" dirty="0" smtClean="0"/>
              <a:t>Serum </a:t>
            </a:r>
            <a:r>
              <a:rPr lang="en-GB" sz="1800" b="1" dirty="0" smtClean="0"/>
              <a:t>vitamin B</a:t>
            </a:r>
            <a:r>
              <a:rPr lang="en-GB" sz="1800" b="1" baseline="-25000" dirty="0" smtClean="0"/>
              <a:t>12</a:t>
            </a:r>
            <a:r>
              <a:rPr lang="en-GB" sz="1800" b="1" dirty="0" smtClean="0"/>
              <a:t> assays</a:t>
            </a:r>
          </a:p>
          <a:p>
            <a:pPr>
              <a:lnSpc>
                <a:spcPct val="150000"/>
              </a:lnSpc>
            </a:pPr>
            <a:r>
              <a:rPr lang="en-US" sz="1800" b="1" dirty="0" err="1" smtClean="0"/>
              <a:t>Methylmalonic</a:t>
            </a:r>
            <a:r>
              <a:rPr lang="en-US" sz="1800" b="1" dirty="0" smtClean="0"/>
              <a:t> acid  and homocysteine </a:t>
            </a:r>
            <a:r>
              <a:rPr lang="en-US" sz="1800" dirty="0"/>
              <a:t>markedly elevated </a:t>
            </a:r>
            <a:r>
              <a:rPr lang="en-US" sz="1800" dirty="0" smtClean="0"/>
              <a:t> B12 deficiency</a:t>
            </a:r>
          </a:p>
          <a:p>
            <a:pPr>
              <a:lnSpc>
                <a:spcPct val="150000"/>
              </a:lnSpc>
            </a:pPr>
            <a:r>
              <a:rPr lang="en-US" sz="1800" b="1" dirty="0" smtClean="0"/>
              <a:t>Schilling test</a:t>
            </a:r>
            <a:r>
              <a:rPr lang="en-US" sz="1800" dirty="0"/>
              <a:t>, a measure of </a:t>
            </a:r>
            <a:r>
              <a:rPr lang="en-US" sz="1800" dirty="0" err="1"/>
              <a:t>Cbl</a:t>
            </a:r>
            <a:r>
              <a:rPr lang="en-US" sz="1800" dirty="0"/>
              <a:t> absorption, was the gold standard. The test is no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 smtClean="0"/>
              <a:t>      longer </a:t>
            </a:r>
            <a:r>
              <a:rPr lang="en-US" sz="1800" dirty="0"/>
              <a:t>available </a:t>
            </a:r>
            <a:r>
              <a:rPr lang="en-US" sz="1800" dirty="0" smtClean="0"/>
              <a:t>. </a:t>
            </a:r>
            <a:r>
              <a:rPr lang="en-US" sz="1800" b="1" dirty="0"/>
              <a:t>Anti–IF antibodies and anti–parietal cell antibodies </a:t>
            </a:r>
            <a:r>
              <a:rPr lang="en-US" sz="1800" dirty="0"/>
              <a:t>are useful for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dirty="0" smtClean="0"/>
              <a:t>      the </a:t>
            </a:r>
            <a:r>
              <a:rPr lang="en-US" sz="1800" dirty="0"/>
              <a:t>diagnosis of pernicious anemia.</a:t>
            </a:r>
            <a:endParaRPr lang="en-GB" sz="1800" dirty="0" smtClean="0"/>
          </a:p>
          <a:p>
            <a:pPr>
              <a:lnSpc>
                <a:spcPct val="150000"/>
              </a:lnSpc>
            </a:pPr>
            <a:r>
              <a:rPr lang="en-US" sz="1800" b="1" dirty="0" smtClean="0"/>
              <a:t>Levels of RBC folate</a:t>
            </a:r>
            <a:r>
              <a:rPr lang="en-US" sz="1800" dirty="0" smtClean="0"/>
              <a:t> are a better indicator of chronic deficiency. The normal RBC folate level is 150-600 ng/mL of packed cells.</a:t>
            </a:r>
          </a:p>
          <a:p>
            <a:pPr>
              <a:lnSpc>
                <a:spcPct val="150000"/>
              </a:lnSpc>
            </a:pPr>
            <a:endParaRPr lang="en-US" sz="1800" dirty="0" smtClean="0"/>
          </a:p>
          <a:p>
            <a:pPr>
              <a:lnSpc>
                <a:spcPct val="150000"/>
              </a:lnSpc>
            </a:pPr>
            <a:endParaRPr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6116D-6CBE-4155-8534-810B1597FE0A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43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Algorithm for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Macrocytic picture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peripheral blood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8610600" cy="533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F045E-C7CE-4F56-AA11-7AEE30EEA721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3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Treatment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5237"/>
            <a:ext cx="8153400" cy="48307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/>
              <a:t>folic acid </a:t>
            </a:r>
            <a:r>
              <a:rPr lang="en-US" sz="2000" dirty="0" smtClean="0"/>
              <a:t>may be </a:t>
            </a:r>
            <a:r>
              <a:rPr lang="en-US" sz="2000" dirty="0"/>
              <a:t>administered </a:t>
            </a:r>
            <a:r>
              <a:rPr lang="en-US" sz="2000" b="1" dirty="0"/>
              <a:t>orally or </a:t>
            </a:r>
            <a:r>
              <a:rPr lang="en-US" sz="2000" b="1" dirty="0" err="1"/>
              <a:t>parenterally</a:t>
            </a:r>
            <a:r>
              <a:rPr lang="en-US" sz="2000" b="1" dirty="0"/>
              <a:t> </a:t>
            </a:r>
            <a:r>
              <a:rPr lang="en-US" sz="2000" dirty="0"/>
              <a:t>at 0.5-1.0 mg/day. </a:t>
            </a:r>
            <a:endParaRPr lang="en-US" sz="20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If </a:t>
            </a:r>
            <a:r>
              <a:rPr lang="en-US" sz="2000" dirty="0"/>
              <a:t>the </a:t>
            </a:r>
            <a:r>
              <a:rPr lang="en-US" sz="2000" dirty="0" smtClean="0"/>
              <a:t>specific </a:t>
            </a:r>
            <a:r>
              <a:rPr lang="en-US" sz="2000" b="1" dirty="0" smtClean="0"/>
              <a:t>diagnosis </a:t>
            </a:r>
            <a:r>
              <a:rPr lang="en-US" sz="2000" b="1" dirty="0"/>
              <a:t>is in doubt</a:t>
            </a:r>
            <a:r>
              <a:rPr lang="en-US" sz="2000" dirty="0"/>
              <a:t>, </a:t>
            </a:r>
            <a:r>
              <a:rPr lang="en-US" sz="2000" b="1" dirty="0"/>
              <a:t>smaller doses of folate </a:t>
            </a:r>
            <a:r>
              <a:rPr lang="en-US" sz="2000" dirty="0"/>
              <a:t>(0.1 mg/day) may be </a:t>
            </a:r>
            <a:r>
              <a:rPr lang="en-US" sz="2000" dirty="0" smtClean="0"/>
              <a:t>used for </a:t>
            </a:r>
            <a:r>
              <a:rPr lang="en-US" sz="2000" dirty="0"/>
              <a:t>1 </a:t>
            </a:r>
            <a:r>
              <a:rPr lang="en-US" sz="2000" dirty="0" err="1"/>
              <a:t>wk</a:t>
            </a:r>
            <a:r>
              <a:rPr lang="en-US" sz="2000" dirty="0"/>
              <a:t> as a diagnostic test, because a hematologic response can be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/>
              <a:t>expected within 72 hr. </a:t>
            </a:r>
            <a:endParaRPr lang="en-US" sz="20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/>
              <a:t>Folic </a:t>
            </a:r>
            <a:r>
              <a:rPr lang="en-US" sz="2000" b="1" dirty="0"/>
              <a:t>acid therapy (0.5-1.0 mg/day) </a:t>
            </a:r>
            <a:r>
              <a:rPr lang="en-US" sz="2000" dirty="0" smtClean="0"/>
              <a:t>should be </a:t>
            </a:r>
            <a:r>
              <a:rPr lang="en-US" sz="2000" dirty="0"/>
              <a:t>continued for 3-4 </a:t>
            </a:r>
            <a:r>
              <a:rPr lang="en-US" sz="2000" dirty="0" err="1"/>
              <a:t>wk</a:t>
            </a:r>
            <a:r>
              <a:rPr lang="en-US" sz="2000" dirty="0"/>
              <a:t> until a </a:t>
            </a:r>
            <a:r>
              <a:rPr lang="en-US" sz="2000" b="1" dirty="0"/>
              <a:t>definite hematologic response </a:t>
            </a:r>
            <a:r>
              <a:rPr lang="en-US" sz="2000" dirty="0" smtClean="0"/>
              <a:t>has occurred</a:t>
            </a:r>
            <a:r>
              <a:rPr lang="en-US" sz="2000" dirty="0"/>
              <a:t>. </a:t>
            </a:r>
            <a:r>
              <a:rPr lang="en-US" sz="2000" b="1" dirty="0"/>
              <a:t>Maintenance therapy </a:t>
            </a:r>
            <a:r>
              <a:rPr lang="en-US" sz="2000" dirty="0"/>
              <a:t>with a multivitamin (</a:t>
            </a:r>
            <a:r>
              <a:rPr lang="en-US" sz="2000" dirty="0" smtClean="0"/>
              <a:t>containing </a:t>
            </a:r>
            <a:r>
              <a:rPr lang="en-US" sz="2000" b="1" dirty="0" smtClean="0"/>
              <a:t>0.2 </a:t>
            </a:r>
            <a:r>
              <a:rPr lang="en-US" sz="2000" b="1" dirty="0"/>
              <a:t>mg of folate</a:t>
            </a:r>
            <a:r>
              <a:rPr lang="en-US" sz="2000" dirty="0"/>
              <a:t>) is adequate.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very </a:t>
            </a:r>
            <a:r>
              <a:rPr lang="en-US" sz="2000" dirty="0"/>
              <a:t>high doses </a:t>
            </a:r>
            <a:r>
              <a:rPr lang="en-US" sz="2000" dirty="0" smtClean="0"/>
              <a:t>of folate - Hereditary folate </a:t>
            </a:r>
            <a:r>
              <a:rPr lang="en-US" sz="2000" dirty="0" err="1" smtClean="0"/>
              <a:t>Malabsorbtion</a:t>
            </a:r>
            <a:r>
              <a:rPr lang="en-US" sz="2000" dirty="0" smtClean="0"/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BA661-DF53-42FE-A2F7-553B93BCA2CF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11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Treatment </a:t>
            </a:r>
            <a:r>
              <a:rPr lang="en-US" sz="2000" b="1" dirty="0" smtClean="0"/>
              <a:t>regimens for </a:t>
            </a:r>
            <a:r>
              <a:rPr lang="en-US" sz="2000" b="1" dirty="0" err="1" smtClean="0"/>
              <a:t>Vit</a:t>
            </a:r>
            <a:r>
              <a:rPr lang="en-US" sz="2000" b="1" dirty="0" smtClean="0"/>
              <a:t> B12 in children have not been well studied</a:t>
            </a:r>
            <a:r>
              <a:rPr lang="en-US" sz="2000" dirty="0" smtClean="0"/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/>
              <a:t>cause</a:t>
            </a:r>
            <a:r>
              <a:rPr lang="en-US" sz="2000" dirty="0" smtClean="0"/>
              <a:t> of vitamin B12 deficiency should ultimately </a:t>
            </a:r>
            <a:r>
              <a:rPr lang="en-US" sz="2000" b="1" dirty="0" smtClean="0"/>
              <a:t>dictate treatment dosage as well as the duration </a:t>
            </a:r>
            <a:r>
              <a:rPr lang="en-US" sz="2000" dirty="0" smtClean="0"/>
              <a:t>of therapy.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Dose adjustments should be made in response to clinical status and laboratory values. 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0E69-0F13-41EF-A8C4-1A0E508DBF1F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2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b="1" dirty="0" smtClean="0"/>
              <a:t>Treatment </a:t>
            </a:r>
            <a:r>
              <a:rPr lang="en-US" sz="2000" b="1" dirty="0"/>
              <a:t>with folate alone </a:t>
            </a:r>
            <a:r>
              <a:rPr lang="en-US" sz="2000" dirty="0"/>
              <a:t>can produce </a:t>
            </a:r>
            <a:r>
              <a:rPr lang="en-US" sz="2000" dirty="0" smtClean="0"/>
              <a:t>hematologic </a:t>
            </a:r>
            <a:r>
              <a:rPr lang="en-US" sz="2000" b="1" dirty="0" smtClean="0"/>
              <a:t>response </a:t>
            </a:r>
            <a:r>
              <a:rPr lang="en-US" sz="2000" b="1" dirty="0"/>
              <a:t>in B12 </a:t>
            </a:r>
            <a:r>
              <a:rPr lang="en-US" sz="2000" dirty="0"/>
              <a:t>deficiency, but </a:t>
            </a:r>
            <a:r>
              <a:rPr lang="en-US" sz="2000" b="1" dirty="0"/>
              <a:t>does not correct the </a:t>
            </a:r>
            <a:r>
              <a:rPr lang="en-US" sz="2000" b="1" dirty="0" smtClean="0"/>
              <a:t>neurological damage </a:t>
            </a:r>
            <a:r>
              <a:rPr lang="en-US" sz="2000" dirty="0"/>
              <a:t>caused by </a:t>
            </a:r>
            <a:r>
              <a:rPr lang="en-US" sz="2000" dirty="0" err="1" smtClean="0"/>
              <a:t>vit</a:t>
            </a:r>
            <a:r>
              <a:rPr lang="en-US" sz="2000" dirty="0" smtClean="0"/>
              <a:t> B12 </a:t>
            </a:r>
            <a:r>
              <a:rPr lang="en-US" sz="2000" dirty="0"/>
              <a:t>deficiency.  </a:t>
            </a:r>
            <a:r>
              <a:rPr lang="en-US" sz="2000" dirty="0" smtClean="0"/>
              <a:t>Thus </a:t>
            </a:r>
            <a:r>
              <a:rPr lang="en-US" sz="2000" b="1" dirty="0" smtClean="0"/>
              <a:t>all </a:t>
            </a:r>
            <a:r>
              <a:rPr lang="en-US" sz="2000" b="1" dirty="0" err="1" smtClean="0"/>
              <a:t>megaloblastic</a:t>
            </a:r>
            <a:r>
              <a:rPr lang="en-US" sz="2000" b="1" dirty="0" smtClean="0"/>
              <a:t> </a:t>
            </a:r>
            <a:r>
              <a:rPr lang="en-US" sz="2000" b="1" dirty="0" err="1"/>
              <a:t>anemias</a:t>
            </a:r>
            <a:r>
              <a:rPr lang="en-US" sz="2000" b="1" dirty="0"/>
              <a:t> </a:t>
            </a:r>
            <a:r>
              <a:rPr lang="en-US" sz="2000" dirty="0"/>
              <a:t>should be treated with </a:t>
            </a:r>
            <a:r>
              <a:rPr lang="en-US" sz="2000" dirty="0" smtClean="0"/>
              <a:t>adequate doses </a:t>
            </a:r>
            <a:r>
              <a:rPr lang="en-US" sz="2000" dirty="0"/>
              <a:t>of both </a:t>
            </a:r>
            <a:r>
              <a:rPr lang="en-US" sz="2000" b="1" dirty="0"/>
              <a:t>folate and vitamin B12</a:t>
            </a:r>
            <a:r>
              <a:rPr lang="en-US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Anemia </a:t>
            </a:r>
            <a:r>
              <a:rPr lang="en-US" sz="2000" b="1" dirty="0"/>
              <a:t>unresponsive to folate or B12 </a:t>
            </a:r>
            <a:r>
              <a:rPr lang="en-US" sz="2000" dirty="0"/>
              <a:t>may be caused </a:t>
            </a:r>
            <a:r>
              <a:rPr lang="en-US" sz="2000" dirty="0" smtClean="0"/>
              <a:t>by certain </a:t>
            </a:r>
            <a:r>
              <a:rPr lang="en-US" sz="2000" b="1" dirty="0"/>
              <a:t>metabolic disorders or </a:t>
            </a:r>
            <a:r>
              <a:rPr lang="en-US" sz="2000" b="1" dirty="0" err="1"/>
              <a:t>antimetabolic</a:t>
            </a:r>
            <a:r>
              <a:rPr lang="en-US" sz="2000" b="1" dirty="0"/>
              <a:t> </a:t>
            </a:r>
            <a:r>
              <a:rPr lang="en-US" sz="2000" b="1" dirty="0" smtClean="0"/>
              <a:t>drugs.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b="1" dirty="0" smtClean="0"/>
              <a:t>Transfusions</a:t>
            </a:r>
            <a:r>
              <a:rPr lang="en-US" sz="2000" dirty="0" smtClean="0"/>
              <a:t> only when the anemia is severe or the child is very ill.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7DEBE-9F87-4CB3-BD39-4904AD273CE7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</a:t>
            </a:r>
          </a:p>
          <a:p>
            <a:pPr marL="0" indent="0">
              <a:buNone/>
            </a:pP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Thank you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C0416-7DE5-4A8A-851F-8F0F839D0BEC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9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1556943"/>
              </p:ext>
            </p:extLst>
          </p:nvPr>
        </p:nvGraphicFramePr>
        <p:xfrm>
          <a:off x="0" y="1"/>
          <a:ext cx="9144000" cy="438424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791467">
                <a:tc gridSpan="4">
                  <a:txBody>
                    <a:bodyPr/>
                    <a:lstStyle/>
                    <a:p>
                      <a:pPr algn="ctr"/>
                      <a:r>
                        <a:rPr lang="en-US" sz="2400" b="1" u="none" strike="noStrike" kern="1200" baseline="0" dirty="0" smtClean="0">
                          <a:solidFill>
                            <a:srgbClr val="FF0000"/>
                          </a:solidFill>
                        </a:rPr>
                        <a:t>WHO/UNICEF/UNO (1997 morphological classification)</a:t>
                      </a:r>
                      <a:endParaRPr 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3496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Morphological Classification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strike="noStrike" kern="1200" baseline="0" dirty="0" smtClean="0"/>
                        <a:t>Microcytic</a:t>
                      </a:r>
                    </a:p>
                    <a:p>
                      <a:pPr algn="ctr"/>
                      <a:r>
                        <a:rPr lang="en-US" sz="2000" b="1" u="none" strike="noStrike" kern="1200" baseline="0" dirty="0" smtClean="0"/>
                        <a:t>Hypochromic anemia</a:t>
                      </a:r>
                      <a:endParaRPr lang="en-US" sz="2000" b="1" dirty="0" smtClean="0"/>
                    </a:p>
                    <a:p>
                      <a:pPr algn="ctr"/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Normocytic Normochromic</a:t>
                      </a:r>
                    </a:p>
                    <a:p>
                      <a:pPr algn="ctr"/>
                      <a:r>
                        <a:rPr lang="en-US" sz="2000" b="1" dirty="0" smtClean="0"/>
                        <a:t>anemia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u="none" strike="noStrike" kern="1200" baseline="0" dirty="0" smtClean="0"/>
                        <a:t>Macrocytic anemia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6859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MCV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&lt; 80 </a:t>
                      </a:r>
                      <a:r>
                        <a:rPr lang="en-US" sz="2000" u="none" strike="noStrike" kern="1200" baseline="0" dirty="0" err="1" smtClean="0"/>
                        <a:t>fl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80–94 </a:t>
                      </a:r>
                      <a:r>
                        <a:rPr lang="en-US" sz="2000" u="none" strike="noStrike" kern="1200" baseline="0" dirty="0" err="1" smtClean="0"/>
                        <a:t>fl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&gt; 94 </a:t>
                      </a:r>
                      <a:r>
                        <a:rPr lang="en-US" sz="2000" u="none" strike="noStrike" kern="1200" baseline="0" dirty="0" err="1" smtClean="0"/>
                        <a:t>fl</a:t>
                      </a:r>
                      <a:endParaRPr lang="en-US" sz="2000" dirty="0"/>
                    </a:p>
                  </a:txBody>
                  <a:tcPr anchor="ctr"/>
                </a:tc>
              </a:tr>
              <a:tr h="6859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MCH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&lt; 29pg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29–34 </a:t>
                      </a:r>
                      <a:r>
                        <a:rPr lang="en-US" sz="2000" u="none" strike="noStrike" kern="1200" baseline="0" dirty="0" err="1" smtClean="0"/>
                        <a:t>pg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</a:t>
                      </a:r>
                      <a:endParaRPr lang="en-US" sz="2000" dirty="0"/>
                    </a:p>
                  </a:txBody>
                  <a:tcPr anchor="ctr"/>
                </a:tc>
              </a:tr>
              <a:tr h="6859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MCHC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&lt; 30%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u="none" strike="noStrike" kern="1200" baseline="0" dirty="0" smtClean="0"/>
                        <a:t>30–36%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525" y="4419600"/>
            <a:ext cx="22764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32074"/>
            <a:ext cx="2286000" cy="242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382893"/>
            <a:ext cx="227907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B8EAC-D41A-4ACE-923D-0B488E847B80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731838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Pathophysiologic classification of anemia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" t="11999" r="7398" b="5091"/>
          <a:stretch/>
        </p:blipFill>
        <p:spPr bwMode="auto">
          <a:xfrm>
            <a:off x="193964" y="762000"/>
            <a:ext cx="8769174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8036-4BDC-4131-8F79-CC4841C84058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8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13164"/>
            <a:ext cx="7924800" cy="331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B84C-7405-489E-99EE-EE24315C0443}" type="datetime1">
              <a:rPr lang="en-US" smtClean="0"/>
              <a:t>1/31/2016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0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 to a case of Anemia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89037"/>
            <a:ext cx="8229600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/>
              <a:t>History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This should include enquiry about: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The presence of </a:t>
            </a:r>
            <a:r>
              <a:rPr lang="en-US" sz="2000" b="1" dirty="0">
                <a:solidFill>
                  <a:srgbClr val="002060"/>
                </a:solidFill>
              </a:rPr>
              <a:t>chronic diseases</a:t>
            </a:r>
            <a:r>
              <a:rPr lang="en-US" sz="2000" dirty="0"/>
              <a:t>, (especially renal</a:t>
            </a:r>
            <a:r>
              <a:rPr lang="en-US" sz="2000" dirty="0" smtClean="0"/>
              <a:t>), or </a:t>
            </a:r>
            <a:r>
              <a:rPr lang="en-US" sz="2000" dirty="0"/>
              <a:t>prematurity.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Gastrointestinal </a:t>
            </a:r>
            <a:r>
              <a:rPr lang="en-US" sz="2000" dirty="0"/>
              <a:t>symptoms.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b="1" dirty="0">
                <a:solidFill>
                  <a:srgbClr val="002060"/>
                </a:solidFill>
              </a:rPr>
              <a:t>• Dietary history</a:t>
            </a:r>
            <a:r>
              <a:rPr lang="en-US" sz="2000" dirty="0"/>
              <a:t>: adequate iron </a:t>
            </a:r>
            <a:r>
              <a:rPr lang="en-US" sz="2000" dirty="0" smtClean="0"/>
              <a:t>intake</a:t>
            </a:r>
            <a:endParaRPr lang="en-US" sz="20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Family history</a:t>
            </a:r>
            <a:r>
              <a:rPr lang="en-US" sz="2000" dirty="0"/>
              <a:t>: relatives with inherited </a:t>
            </a:r>
            <a:r>
              <a:rPr lang="en-US" sz="2000" dirty="0" smtClean="0"/>
              <a:t>disorders such </a:t>
            </a:r>
            <a:r>
              <a:rPr lang="en-US" sz="2000" dirty="0"/>
              <a:t>as sickle cell disease, </a:t>
            </a:r>
            <a:r>
              <a:rPr lang="en-US" sz="2000" dirty="0" smtClean="0"/>
              <a:t>	</a:t>
            </a:r>
            <a:r>
              <a:rPr lang="en-US" sz="2000" dirty="0" err="1" smtClean="0"/>
              <a:t>thalassaemia</a:t>
            </a:r>
            <a:r>
              <a:rPr lang="en-US" sz="2000" dirty="0" smtClean="0"/>
              <a:t> </a:t>
            </a:r>
            <a:r>
              <a:rPr lang="en-US" sz="2000" dirty="0"/>
              <a:t>or </a:t>
            </a:r>
            <a:r>
              <a:rPr lang="en-US" sz="2000" dirty="0" smtClean="0"/>
              <a:t>hereditary spherocytosis</a:t>
            </a:r>
            <a:r>
              <a:rPr lang="en-US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• </a:t>
            </a:r>
            <a:r>
              <a:rPr lang="en-US" sz="2000" b="1" dirty="0">
                <a:solidFill>
                  <a:srgbClr val="002060"/>
                </a:solidFill>
              </a:rPr>
              <a:t>Place of birth</a:t>
            </a:r>
            <a:r>
              <a:rPr lang="en-US" sz="2000" dirty="0"/>
              <a:t>: sickle cell screening has been part </a:t>
            </a:r>
            <a:r>
              <a:rPr lang="en-US" sz="2000" dirty="0" smtClean="0"/>
              <a:t>of </a:t>
            </a:r>
            <a:r>
              <a:rPr lang="en-US" sz="2000" dirty="0"/>
              <a:t>the Guthrie test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37BC-7128-462F-83A5-6D5BE63C4A53}" type="datetime1">
              <a:rPr lang="en-US" smtClean="0"/>
              <a:t>1/31/2016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118A1-CB09-41E1-A674-55AC81D7414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2424</Words>
  <Application>Microsoft Office PowerPoint</Application>
  <PresentationFormat>On-screen Show (4:3)</PresentationFormat>
  <Paragraphs>583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Office Theme</vt:lpstr>
      <vt:lpstr>PowerPoint Presentation</vt:lpstr>
      <vt:lpstr>Anemia</vt:lpstr>
      <vt:lpstr>Global prevalence of anaemia in children of preschool age (0–5 yr).  (Adapted from Worldwide prevalence of anaemia 1993–2005:WHO global database on anaemia. Geneva, Switzerland, 2008, World Health Organization.)</vt:lpstr>
      <vt:lpstr>PowerPoint Presentation</vt:lpstr>
      <vt:lpstr>PowerPoint Presentation</vt:lpstr>
      <vt:lpstr>PowerPoint Presentation</vt:lpstr>
      <vt:lpstr>Pathophysiologic classification of anemia</vt:lpstr>
      <vt:lpstr>PowerPoint Presentation</vt:lpstr>
      <vt:lpstr>Approach to a case of Anemia</vt:lpstr>
      <vt:lpstr>PowerPoint Presentation</vt:lpstr>
      <vt:lpstr>PowerPoint Presentation</vt:lpstr>
      <vt:lpstr>Clinical approach to a child with anemia</vt:lpstr>
      <vt:lpstr>PowerPoint Presentation</vt:lpstr>
      <vt:lpstr>PowerPoint Presentation</vt:lpstr>
      <vt:lpstr>Iron Deficiency Anemia</vt:lpstr>
      <vt:lpstr>Iron Deficiency Anemia</vt:lpstr>
      <vt:lpstr>Recommended Dietary Allowance for iron</vt:lpstr>
      <vt:lpstr>Functions of iron</vt:lpstr>
      <vt:lpstr>Risk factors of IDA </vt:lpstr>
      <vt:lpstr>Causes of Iron Deficiency</vt:lpstr>
      <vt:lpstr>Developmental Stages of Iron Deficiency Anemia</vt:lpstr>
      <vt:lpstr> Clinical features </vt:lpstr>
      <vt:lpstr>PowerPoint Presentation</vt:lpstr>
      <vt:lpstr>Management</vt:lpstr>
      <vt:lpstr>Diagnosis</vt:lpstr>
      <vt:lpstr>Differential diagnosis of Microcytic  Hypochromic Anemia</vt:lpstr>
      <vt:lpstr>Algorithm for microcytic and hypochromic picture on peripheral blood</vt:lpstr>
      <vt:lpstr>Hematologic Markers</vt:lpstr>
      <vt:lpstr>Peripheral smear </vt:lpstr>
      <vt:lpstr>Biochemical Markers </vt:lpstr>
      <vt:lpstr>PowerPoint Presentation</vt:lpstr>
      <vt:lpstr>Treatment of cause of IDA</vt:lpstr>
      <vt:lpstr>Iron Supplementation</vt:lpstr>
      <vt:lpstr>Dietary Factors that Enhance and Inhibit Iron Absorption</vt:lpstr>
      <vt:lpstr>Sequence of events after iron therapy in IDA</vt:lpstr>
      <vt:lpstr>PowerPoint Presentation</vt:lpstr>
      <vt:lpstr>Major side effects of oral iron therapy </vt:lpstr>
      <vt:lpstr>Failure to response for oral iron therapy</vt:lpstr>
      <vt:lpstr>PowerPoint Presentation</vt:lpstr>
      <vt:lpstr>Parenteral iron therapy</vt:lpstr>
      <vt:lpstr>PowerPoint Presentation</vt:lpstr>
      <vt:lpstr>Prevention</vt:lpstr>
      <vt:lpstr>Megaloblastic Anemia</vt:lpstr>
      <vt:lpstr>INTRODUCTION ..</vt:lpstr>
      <vt:lpstr>PowerPoint Presentation</vt:lpstr>
      <vt:lpstr>PowerPoint Presentation</vt:lpstr>
      <vt:lpstr>PowerPoint Presentation</vt:lpstr>
      <vt:lpstr>PowerPoint Presentation</vt:lpstr>
      <vt:lpstr>DIAGNOSIS</vt:lpstr>
      <vt:lpstr>Peripheral Smear</vt:lpstr>
      <vt:lpstr>PowerPoint Presentation</vt:lpstr>
      <vt:lpstr>Bone Marrow Examination</vt:lpstr>
      <vt:lpstr>BIOCHEMICAL FINDINGS</vt:lpstr>
      <vt:lpstr>Algorithm for Macrocytic picture on peripheral blood</vt:lpstr>
      <vt:lpstr>Treatment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Basha</dc:creator>
  <cp:lastModifiedBy>Mohammad Basha</cp:lastModifiedBy>
  <cp:revision>49</cp:revision>
  <dcterms:created xsi:type="dcterms:W3CDTF">2015-09-01T07:49:35Z</dcterms:created>
  <dcterms:modified xsi:type="dcterms:W3CDTF">2016-01-31T05:22:22Z</dcterms:modified>
</cp:coreProperties>
</file>